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2A20"/>
    <a:srgbClr val="7DA8BC"/>
    <a:srgbClr val="567D3F"/>
    <a:srgbClr val="DEECED"/>
    <a:srgbClr val="A05762"/>
    <a:srgbClr val="B3B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C4EE5D-E79E-A3B5-6BFA-0EC7C4973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935DD0-C22B-B1EE-2868-B9FDD4EF9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D3F8C3-ECAE-4C1A-5D4C-6736B6608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395258-161F-C0D3-8CB0-544F4CE0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1B91FD-1DF8-EDC6-5666-C70EA8661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119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3E744-B3E2-25E7-C8CB-7D1AD6D1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DF443E-517D-32CF-2B39-9D48AED20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BE6B9A-BB0C-79E8-76B9-060CE36A6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CE5EF0-D7FD-0DF7-A535-2E80E7D29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995D46-A242-F029-38D7-07FC6E1F7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73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5FDE1-3191-2723-CAAF-5679BC32E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1B0A9F-E07E-6A25-5740-0810FC59C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60B6DB-F7AE-6025-C9DC-4091F7D33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5B18D4-0DC2-8608-5711-9329DDB09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A26AB5-567A-CE77-D076-0FA48876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085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4DD88-56AF-73E2-2F5C-0B85D1B92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D20F2E-B97D-C146-467F-962787AA3E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FBB9A8-E018-D679-4B2E-DF1215948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E82759-0D7C-1191-7FA4-BBFDF12B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36E07A-E028-56A1-EEED-7FA84E057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88E2E9-FFEF-C146-3137-017A7EB2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420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AE838-EB2F-A3A7-2F96-DC33BF88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283BF5-55F5-381C-64A3-04A02EF81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D7EF9E-CA02-BBFB-1B88-A6187E1E6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B9B8E3-FCB2-4C38-1865-10C787ECC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A87B22A-7CFC-DA27-ECAD-4FB0AEE84A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D0EA05-11A6-A4A9-B564-5770A61B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9A825F6-4DB1-4448-6CC4-6759433F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7D63B27-C387-BC7C-BF5E-061EA21FA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98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0E3F0-A78C-E6AE-0CFA-2FAA5BF6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22324A3-1A8D-DE21-C30E-3B2CB24E3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AFAC51B-1BED-5F9C-A95B-6EF527566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43B694-CD0E-D69A-883B-8176F82A6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603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79EE00-EBC7-9B36-E4AC-79BC6D11B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DB68C6-867C-F844-7301-BE63544F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370A7AE-75BB-00B3-E419-49EA615BD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061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43F4C-D88A-DB34-4B94-E10852F63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268336-8538-7299-6D38-B42EEF22C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A1C71A-EB0E-FC4A-4CFA-E2E1F8E3F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119F1C-1AA0-6AE8-5F93-45E00174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7DA39F-1A5D-6C2D-D0BB-4A350C443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6CDAB3-D011-7D97-F040-CA725798E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12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ACFF43-03FE-2509-D281-2F0656D0A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4112781-0618-71B5-42C9-2235D1579A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426934B-9B8F-8ACC-FA8A-6B19670BB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24C48A-0C9B-FD4F-124C-7C75EDC5A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EBCBEF-03E2-CBFF-8F55-E31FB5C24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F218B7-99F7-C9BE-A369-3CAE5E78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47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7B865-6FC1-71DA-8647-AE7C907B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483855-DB61-BE3B-3B31-B092DF702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245829-5035-5E2F-7062-1C453B34A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CCB70E-9A54-6064-D83B-D59E67486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6FF17A-4EC6-4CD7-D9AE-A08261422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746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47E7AC0-E543-2F3A-2EA0-47CEC482E8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B1B662-C2F2-EE45-1648-3DFA1D320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28137F-F254-2720-DAAE-CDDCB72D7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8281DC-035A-4A73-529C-AEC724F8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512321-87B0-8601-DAF5-75E7A506E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72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E0354-C0F0-A304-693F-E3027BBFE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F7AA38-5CE8-24B5-F072-769AA9AF4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F74352-ADED-65A4-BBB6-D31E85AED7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81EB7-5E88-4778-80B4-5E303A424FF6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A5695E-ED92-DBFF-EDAF-879ABB6F0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E1C653-96D0-FC79-B68C-7FE915477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52084-875E-42F5-AEC8-CD1D2CFE8F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601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380992-AC56-597A-11DF-92BCBA85F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7A5CF07-7571-8CBB-51AB-B8CECD070B6B}"/>
              </a:ext>
            </a:extLst>
          </p:cNvPr>
          <p:cNvSpPr/>
          <p:nvPr/>
        </p:nvSpPr>
        <p:spPr>
          <a:xfrm>
            <a:off x="3973285" y="2761013"/>
            <a:ext cx="4245429" cy="13359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62A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7DA8BC"/>
                </a:solidFill>
                <a:latin typeface="Arial Narrow" panose="020B0606020202030204" pitchFamily="34" charset="0"/>
              </a:rPr>
              <a:t>РУССКИЙ ЯЗЫК </a:t>
            </a:r>
            <a:br>
              <a:rPr lang="ru-RU" sz="3200" b="1" dirty="0">
                <a:solidFill>
                  <a:srgbClr val="7DA8BC"/>
                </a:solidFill>
                <a:latin typeface="Arial Narrow" panose="020B0606020202030204" pitchFamily="34" charset="0"/>
              </a:rPr>
            </a:br>
            <a:r>
              <a:rPr lang="ru-RU" sz="3200" b="1" dirty="0">
                <a:solidFill>
                  <a:srgbClr val="7DA8BC"/>
                </a:solidFill>
                <a:latin typeface="Arial Narrow" panose="020B0606020202030204" pitchFamily="34" charset="0"/>
              </a:rPr>
              <a:t>3 КЛАСС</a:t>
            </a:r>
          </a:p>
        </p:txBody>
      </p:sp>
      <p:sp>
        <p:nvSpPr>
          <p:cNvPr id="7" name="Прямоугольник: скругленные углы 6">
            <a:hlinkClick r:id="rId3" action="ppaction://hlinksldjump"/>
            <a:extLst>
              <a:ext uri="{FF2B5EF4-FFF2-40B4-BE49-F238E27FC236}">
                <a16:creationId xmlns:a16="http://schemas.microsoft.com/office/drawing/2014/main" id="{3C8F08E4-3DD7-7A7D-E0E3-2BD047DBE9E0}"/>
              </a:ext>
            </a:extLst>
          </p:cNvPr>
          <p:cNvSpPr/>
          <p:nvPr/>
        </p:nvSpPr>
        <p:spPr>
          <a:xfrm>
            <a:off x="10369138" y="6222670"/>
            <a:ext cx="1822862" cy="635330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7DA8BC"/>
                </a:solidFill>
                <a:latin typeface="Arial Narrow" panose="020B0606020202030204" pitchFamily="34" charset="0"/>
              </a:rPr>
              <a:t>НАЧАТЬ</a:t>
            </a:r>
          </a:p>
        </p:txBody>
      </p:sp>
    </p:spTree>
    <p:extLst>
      <p:ext uri="{BB962C8B-B14F-4D97-AF65-F5344CB8AC3E}">
        <p14:creationId xmlns:p14="http://schemas.microsoft.com/office/powerpoint/2010/main" val="3571287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C5DE1D-0B88-E138-9933-7FA0B108A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1517F86-34E2-5A6B-2285-403708BAEE10}"/>
              </a:ext>
            </a:extLst>
          </p:cNvPr>
          <p:cNvSpPr/>
          <p:nvPr/>
        </p:nvSpPr>
        <p:spPr>
          <a:xfrm>
            <a:off x="0" y="0"/>
            <a:ext cx="4874821" cy="52845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462A20"/>
                </a:solidFill>
                <a:latin typeface="Arial Narrow" panose="020B0606020202030204" pitchFamily="34" charset="0"/>
              </a:rPr>
              <a:t>Найди в тексте ошибки. Исправь их.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3CA2DF0-22FE-47CA-D577-626AA86E4545}"/>
              </a:ext>
            </a:extLst>
          </p:cNvPr>
          <p:cNvSpPr/>
          <p:nvPr/>
        </p:nvSpPr>
        <p:spPr>
          <a:xfrm>
            <a:off x="1078675" y="923306"/>
            <a:ext cx="9927772" cy="501138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62A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000" algn="just">
              <a:lnSpc>
                <a:spcPct val="150000"/>
              </a:lnSpc>
            </a:pP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Наступила долгожданная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висна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.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Сонце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поднимается выше и греет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зэмлю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своим теплом. Мы все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радосно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встречаем его лучи. С крыш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свесают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прозрачные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сасульки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. Днём они начинают плакать, и на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снигу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появляюца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первые проталины. Воздух становится свежим и пахнет талым снегом.</a:t>
            </a:r>
          </a:p>
          <a:p>
            <a:pPr indent="450000" algn="just">
              <a:lnSpc>
                <a:spcPct val="150000"/>
              </a:lnSpc>
            </a:pP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На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лидяных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горках ещё можно покататься, но снег уже не скрепит под ногами, как зимой. Он стал рыхлым и липким. Из далеких стран возвращаются наши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пирнатые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друзя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. Это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прекрастное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зрелище! Мы уже слышали весёлую трель скворца.</a:t>
            </a:r>
          </a:p>
          <a:p>
            <a:pPr indent="450000" algn="just">
              <a:lnSpc>
                <a:spcPct val="150000"/>
              </a:lnSpc>
            </a:pP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В лесу на пригорках расцвели белые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подснижники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. По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дарогам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побежали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речьки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. Совсем скоро на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деревях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набухнут 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почьки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 и появится первая зелень. В воздухе чувствуется </a:t>
            </a:r>
            <a:r>
              <a:rPr lang="ru-RU" sz="20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прелесное</a:t>
            </a:r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 весеннее настроение. Как хорошо, что пришла весна!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0802D41-5336-9E38-3F34-264934802E8C}"/>
              </a:ext>
            </a:extLst>
          </p:cNvPr>
          <p:cNvGrpSpPr/>
          <p:nvPr/>
        </p:nvGrpSpPr>
        <p:grpSpPr>
          <a:xfrm>
            <a:off x="4682836" y="906992"/>
            <a:ext cx="350322" cy="673923"/>
            <a:chOff x="4307774" y="1148939"/>
            <a:chExt cx="350322" cy="673923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6F65759A-52C6-C32F-7AD4-F940D77549B6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64D63AF-B645-60FC-CA7D-6BF8CDB62954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0A2BA3C-95DD-D46D-2600-2E6BAB34A9BE}"/>
              </a:ext>
            </a:extLst>
          </p:cNvPr>
          <p:cNvSpPr txBox="1"/>
          <p:nvPr/>
        </p:nvSpPr>
        <p:spPr>
          <a:xfrm>
            <a:off x="5571751" y="979715"/>
            <a:ext cx="35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л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F188E80-FD4A-583B-B885-131124863C3F}"/>
              </a:ext>
            </a:extLst>
          </p:cNvPr>
          <p:cNvGrpSpPr/>
          <p:nvPr/>
        </p:nvGrpSpPr>
        <p:grpSpPr>
          <a:xfrm>
            <a:off x="9224156" y="906992"/>
            <a:ext cx="350322" cy="673923"/>
            <a:chOff x="4307774" y="1148939"/>
            <a:chExt cx="350322" cy="673923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A949A09B-039C-B097-7572-3B7A00B38405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96BC15-77E0-6583-B153-FA8A65EB7D01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528F065-799B-467F-0F15-8644612807BD}"/>
              </a:ext>
            </a:extLst>
          </p:cNvPr>
          <p:cNvGrpSpPr/>
          <p:nvPr/>
        </p:nvGrpSpPr>
        <p:grpSpPr>
          <a:xfrm>
            <a:off x="7480959" y="1370154"/>
            <a:ext cx="350322" cy="673923"/>
            <a:chOff x="4307774" y="1148939"/>
            <a:chExt cx="350322" cy="673923"/>
          </a:xfrm>
        </p:grpSpPr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2428060E-9DA4-8E95-70C4-3EFDE89CB58C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124C962-BF2E-A43E-93AE-23DFBC794621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и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A7B4744-709B-65F1-AA70-A30FC8AA0551}"/>
              </a:ext>
            </a:extLst>
          </p:cNvPr>
          <p:cNvGrpSpPr/>
          <p:nvPr/>
        </p:nvGrpSpPr>
        <p:grpSpPr>
          <a:xfrm>
            <a:off x="9663545" y="1368657"/>
            <a:ext cx="350322" cy="673923"/>
            <a:chOff x="4307774" y="1148939"/>
            <a:chExt cx="350322" cy="673923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8A7DF935-2C4A-C152-C3DB-ADDE2A55E54C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CF2B895-AA8C-1BFE-0B2F-CE29D0E75CEE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6001308-F252-0C7B-AD15-39C2A9A01E3B}"/>
              </a:ext>
            </a:extLst>
          </p:cNvPr>
          <p:cNvGrpSpPr/>
          <p:nvPr/>
        </p:nvGrpSpPr>
        <p:grpSpPr>
          <a:xfrm>
            <a:off x="5663785" y="1830322"/>
            <a:ext cx="350322" cy="673923"/>
            <a:chOff x="4307774" y="1148939"/>
            <a:chExt cx="350322" cy="673923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31752517-B246-E855-5BBE-6539506F652F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B9CBF75-03B1-A6FD-1F5D-6436DBDFA7CD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D95181AE-0AE0-EA8E-8E10-B5C2A4712DF3}"/>
              </a:ext>
            </a:extLst>
          </p:cNvPr>
          <p:cNvGrpSpPr/>
          <p:nvPr/>
        </p:nvGrpSpPr>
        <p:grpSpPr>
          <a:xfrm>
            <a:off x="7014605" y="1830322"/>
            <a:ext cx="587333" cy="673923"/>
            <a:chOff x="4197929" y="1148939"/>
            <a:chExt cx="587333" cy="673923"/>
          </a:xfrm>
        </p:grpSpPr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B7C80D71-97B6-8485-6A6A-0A06C188B2FF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B1B893-FFBA-64FC-BA67-E39B774FA277}"/>
                </a:ext>
              </a:extLst>
            </p:cNvPr>
            <p:cNvSpPr txBox="1"/>
            <p:nvPr/>
          </p:nvSpPr>
          <p:spPr>
            <a:xfrm>
              <a:off x="4197929" y="1148939"/>
              <a:ext cx="587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err="1">
                  <a:solidFill>
                    <a:srgbClr val="FF0000"/>
                  </a:solidFill>
                  <a:latin typeface="Arial Narrow" panose="020B0606020202030204" pitchFamily="34" charset="0"/>
                </a:rPr>
                <a:t>тся</a:t>
              </a:r>
              <a:endParaRPr lang="ru-RU" sz="2400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9B9E6ABF-46E3-FA41-4018-DFE52685C019}"/>
              </a:ext>
            </a:extLst>
          </p:cNvPr>
          <p:cNvGrpSpPr/>
          <p:nvPr/>
        </p:nvGrpSpPr>
        <p:grpSpPr>
          <a:xfrm>
            <a:off x="2258785" y="2731360"/>
            <a:ext cx="350322" cy="673923"/>
            <a:chOff x="4307774" y="1148939"/>
            <a:chExt cx="350322" cy="673923"/>
          </a:xfrm>
        </p:grpSpPr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D9DF7C7D-0988-917C-4DFA-13C840BF44C3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6EF8D66-245D-CDEA-EB1D-EDB2B359ADB2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6A941FCE-44B0-C7C5-5445-8B2B316EBFBE}"/>
              </a:ext>
            </a:extLst>
          </p:cNvPr>
          <p:cNvGrpSpPr/>
          <p:nvPr/>
        </p:nvGrpSpPr>
        <p:grpSpPr>
          <a:xfrm>
            <a:off x="8353298" y="2741751"/>
            <a:ext cx="350322" cy="673923"/>
            <a:chOff x="4307774" y="1148939"/>
            <a:chExt cx="350322" cy="673923"/>
          </a:xfrm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3D68F0FD-986A-34E6-B664-A079AFB57FF3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28EFC8E-1B2C-651A-0A4F-225B021F1D60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и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AC9CFC67-75E8-A330-326B-C79D6A5CC58A}"/>
              </a:ext>
            </a:extLst>
          </p:cNvPr>
          <p:cNvGrpSpPr/>
          <p:nvPr/>
        </p:nvGrpSpPr>
        <p:grpSpPr>
          <a:xfrm>
            <a:off x="9679872" y="3193025"/>
            <a:ext cx="350322" cy="673923"/>
            <a:chOff x="4307774" y="1148939"/>
            <a:chExt cx="350322" cy="673923"/>
          </a:xfrm>
        </p:grpSpPr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0AC2356F-8048-AE82-047F-62FA6190178D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DC76C49-E6D3-5CB3-D18B-1A38CF89FCBB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C0395B66-F4FE-0C4E-2C84-B997FD7F0A94}"/>
              </a:ext>
            </a:extLst>
          </p:cNvPr>
          <p:cNvSpPr txBox="1"/>
          <p:nvPr/>
        </p:nvSpPr>
        <p:spPr>
          <a:xfrm>
            <a:off x="1759281" y="3727413"/>
            <a:ext cx="35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ь</a:t>
            </a: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6DD93985-D30F-B8AD-B851-FD17BE19E67F}"/>
              </a:ext>
            </a:extLst>
          </p:cNvPr>
          <p:cNvGrpSpPr/>
          <p:nvPr/>
        </p:nvGrpSpPr>
        <p:grpSpPr>
          <a:xfrm>
            <a:off x="6474278" y="4106539"/>
            <a:ext cx="350322" cy="673923"/>
            <a:chOff x="4307774" y="1148939"/>
            <a:chExt cx="350322" cy="673923"/>
          </a:xfrm>
        </p:grpSpPr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B51D9FEA-22FE-1689-30CF-AAE9C7BCBD54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BD10CCD-25A7-1EFB-BDB4-4125A3D4E47D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е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0C36EF9B-B39E-EADA-726B-91EC24DBF1B1}"/>
              </a:ext>
            </a:extLst>
          </p:cNvPr>
          <p:cNvGrpSpPr/>
          <p:nvPr/>
        </p:nvGrpSpPr>
        <p:grpSpPr>
          <a:xfrm>
            <a:off x="7885462" y="4163418"/>
            <a:ext cx="350322" cy="673923"/>
            <a:chOff x="4307774" y="1148939"/>
            <a:chExt cx="350322" cy="673923"/>
          </a:xfrm>
        </p:grpSpPr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2E983C3B-38F0-BB03-3E68-C05DC37235DB}"/>
                </a:ext>
              </a:extLst>
            </p:cNvPr>
            <p:cNvCxnSpPr/>
            <p:nvPr/>
          </p:nvCxnSpPr>
          <p:spPr>
            <a:xfrm>
              <a:off x="4399808" y="1543792"/>
              <a:ext cx="166254" cy="27907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7D45D18-7CDA-4ACC-812E-0961EFA56064}"/>
                </a:ext>
              </a:extLst>
            </p:cNvPr>
            <p:cNvSpPr txBox="1"/>
            <p:nvPr/>
          </p:nvSpPr>
          <p:spPr>
            <a:xfrm>
              <a:off x="4307774" y="1148939"/>
              <a:ext cx="350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о</a:t>
              </a:r>
            </a:p>
          </p:txBody>
        </p:sp>
      </p:grp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819A9901-343D-724D-4675-01FEC02BABFF}"/>
              </a:ext>
            </a:extLst>
          </p:cNvPr>
          <p:cNvCxnSpPr/>
          <p:nvPr/>
        </p:nvCxnSpPr>
        <p:spPr>
          <a:xfrm>
            <a:off x="10206841" y="4507008"/>
            <a:ext cx="166254" cy="2790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1FD2B74-4C06-BBC3-763A-BF162ED517EB}"/>
              </a:ext>
            </a:extLst>
          </p:cNvPr>
          <p:cNvSpPr txBox="1"/>
          <p:nvPr/>
        </p:nvSpPr>
        <p:spPr>
          <a:xfrm>
            <a:off x="3940626" y="4646543"/>
            <a:ext cx="35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ь</a:t>
            </a: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87E1E824-3510-1AAC-62E9-3A56612F71AF}"/>
              </a:ext>
            </a:extLst>
          </p:cNvPr>
          <p:cNvCxnSpPr/>
          <p:nvPr/>
        </p:nvCxnSpPr>
        <p:spPr>
          <a:xfrm>
            <a:off x="5876307" y="4968673"/>
            <a:ext cx="166254" cy="2790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3D303A8-5B44-FDD4-1E39-81A997AF2C58}"/>
              </a:ext>
            </a:extLst>
          </p:cNvPr>
          <p:cNvSpPr txBox="1"/>
          <p:nvPr/>
        </p:nvSpPr>
        <p:spPr>
          <a:xfrm>
            <a:off x="3656360" y="1441380"/>
            <a:ext cx="35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т</a:t>
            </a: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1FD6180B-A2DB-A35B-3BC1-9ED997ECF752}"/>
              </a:ext>
            </a:extLst>
          </p:cNvPr>
          <p:cNvCxnSpPr/>
          <p:nvPr/>
        </p:nvCxnSpPr>
        <p:spPr>
          <a:xfrm>
            <a:off x="3354533" y="4049543"/>
            <a:ext cx="166254" cy="2790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4FFF5D53-D405-E96E-1B7C-F00087D1214A}"/>
              </a:ext>
            </a:extLst>
          </p:cNvPr>
          <p:cNvSpPr txBox="1"/>
          <p:nvPr/>
        </p:nvSpPr>
        <p:spPr>
          <a:xfrm>
            <a:off x="3345626" y="5108208"/>
            <a:ext cx="350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т</a:t>
            </a:r>
          </a:p>
        </p:txBody>
      </p:sp>
      <p:sp>
        <p:nvSpPr>
          <p:cNvPr id="54" name="Прямоугольник: скругленные углы 53">
            <a:hlinkClick r:id="rId3" action="ppaction://hlinksldjump"/>
            <a:extLst>
              <a:ext uri="{FF2B5EF4-FFF2-40B4-BE49-F238E27FC236}">
                <a16:creationId xmlns:a16="http://schemas.microsoft.com/office/drawing/2014/main" id="{F25704CD-72D0-C9AF-4EC9-3A70E8309825}"/>
              </a:ext>
            </a:extLst>
          </p:cNvPr>
          <p:cNvSpPr/>
          <p:nvPr/>
        </p:nvSpPr>
        <p:spPr>
          <a:xfrm>
            <a:off x="10369138" y="6222670"/>
            <a:ext cx="1822862" cy="635330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7DA8BC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485523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9" grpId="0"/>
      <p:bldP spid="49" grpId="0"/>
      <p:bldP spid="51" grpId="0"/>
      <p:bldP spid="53" grpId="0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ECE120-00AB-A7A0-0636-52C645AB1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9D81829-E727-B0E9-7FE9-6BC99C6B091D}"/>
              </a:ext>
            </a:extLst>
          </p:cNvPr>
          <p:cNvSpPr/>
          <p:nvPr/>
        </p:nvSpPr>
        <p:spPr>
          <a:xfrm>
            <a:off x="2737262" y="635329"/>
            <a:ext cx="9278587" cy="448293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62A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000" algn="just">
              <a:lnSpc>
                <a:spcPct val="150000"/>
              </a:lnSpc>
            </a:pPr>
            <a:r>
              <a:rPr lang="ru-RU" b="1" dirty="0">
                <a:solidFill>
                  <a:srgbClr val="462A20"/>
                </a:solidFill>
                <a:latin typeface="Arial Narrow" panose="020B0606020202030204" pitchFamily="34" charset="0"/>
              </a:rPr>
              <a:t>Наступила долгожданная весна. Солнце поднимается выше и греет землю своим теплом. Мы все радостно встречаем его лучи. С крыш свисают прозрачные сосульки. Днём они начинают плакать, и на снегу появляются первые проталины. Воздух становится свежим и пахнет талым снегом.</a:t>
            </a:r>
          </a:p>
          <a:p>
            <a:pPr indent="450000" algn="just">
              <a:lnSpc>
                <a:spcPct val="150000"/>
              </a:lnSpc>
            </a:pPr>
            <a:r>
              <a:rPr lang="ru-RU" b="1" dirty="0">
                <a:solidFill>
                  <a:srgbClr val="462A20"/>
                </a:solidFill>
                <a:latin typeface="Arial Narrow" panose="020B0606020202030204" pitchFamily="34" charset="0"/>
              </a:rPr>
              <a:t>На ледяных горках ещё можно покататься, но снег уже не скрипит под ногами, как зимой. Он стал рыхлым и липким. Из далёких стран возвращаются наши пернатые друзья. Это прекрасное зрелище! Мы уже слышали весёлую трель скворца.</a:t>
            </a:r>
          </a:p>
          <a:p>
            <a:pPr indent="450000" algn="just">
              <a:lnSpc>
                <a:spcPct val="150000"/>
              </a:lnSpc>
            </a:pPr>
            <a:r>
              <a:rPr lang="ru-RU" b="1" dirty="0">
                <a:solidFill>
                  <a:srgbClr val="462A20"/>
                </a:solidFill>
                <a:latin typeface="Arial Narrow" panose="020B0606020202030204" pitchFamily="34" charset="0"/>
              </a:rPr>
              <a:t>В лесу на пригорках расцвели белые подснежники. По дорогам побежали речки. Совсем скоро на деревьях набухнут почки и появится первая зелень. В воздухе чувствуется прелестное весеннее настроение. Как хорошо, что пришла весна!</a:t>
            </a:r>
            <a:endParaRPr lang="ru-RU" sz="2000" b="1" dirty="0">
              <a:solidFill>
                <a:srgbClr val="462A2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F5E8458-0029-4676-3930-8DE1B0ADA009}"/>
              </a:ext>
            </a:extLst>
          </p:cNvPr>
          <p:cNvSpPr/>
          <p:nvPr/>
        </p:nvSpPr>
        <p:spPr>
          <a:xfrm>
            <a:off x="0" y="0"/>
            <a:ext cx="9476509" cy="52845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462A20"/>
                </a:solidFill>
                <a:latin typeface="Arial Narrow" panose="020B0606020202030204" pitchFamily="34" charset="0"/>
              </a:rPr>
              <a:t>Выпиши 12 предложение из текста. Разбери его по членам предложения и по частям речи.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90535E4-0F67-54E8-64D1-AB4DEAB5F455}"/>
              </a:ext>
            </a:extLst>
          </p:cNvPr>
          <p:cNvSpPr/>
          <p:nvPr/>
        </p:nvSpPr>
        <p:spPr>
          <a:xfrm>
            <a:off x="2304802" y="5640779"/>
            <a:ext cx="7582395" cy="78377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62A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462A20"/>
                </a:solidFill>
                <a:latin typeface="Arial Narrow" panose="020B0606020202030204" pitchFamily="34" charset="0"/>
              </a:rPr>
              <a:t>В  лесу  на  пригорках  расцвели  белые  подснежники.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FF91D41-4965-606E-E1BE-DF953D8840B7}"/>
              </a:ext>
            </a:extLst>
          </p:cNvPr>
          <p:cNvCxnSpPr>
            <a:cxnSpLocks/>
          </p:cNvCxnSpPr>
          <p:nvPr/>
        </p:nvCxnSpPr>
        <p:spPr>
          <a:xfrm>
            <a:off x="7766463" y="6276109"/>
            <a:ext cx="1757547" cy="0"/>
          </a:xfrm>
          <a:prstGeom prst="line">
            <a:avLst/>
          </a:prstGeom>
          <a:ln w="28575">
            <a:solidFill>
              <a:srgbClr val="567D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8D73103-CD2B-8D93-8920-82F2DA6CB298}"/>
              </a:ext>
            </a:extLst>
          </p:cNvPr>
          <p:cNvGrpSpPr/>
          <p:nvPr/>
        </p:nvGrpSpPr>
        <p:grpSpPr>
          <a:xfrm>
            <a:off x="5461660" y="6264331"/>
            <a:ext cx="1287484" cy="69273"/>
            <a:chOff x="5398324" y="6276109"/>
            <a:chExt cx="1287484" cy="69273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88C6025C-EE8B-AD0A-7C80-BB6C8C0CA4EC}"/>
                </a:ext>
              </a:extLst>
            </p:cNvPr>
            <p:cNvCxnSpPr>
              <a:cxnSpLocks/>
            </p:cNvCxnSpPr>
            <p:nvPr/>
          </p:nvCxnSpPr>
          <p:spPr>
            <a:xfrm>
              <a:off x="5398324" y="6276109"/>
              <a:ext cx="1287484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00CAC542-F141-0301-C54A-D0A6F73B40E9}"/>
                </a:ext>
              </a:extLst>
            </p:cNvPr>
            <p:cNvCxnSpPr>
              <a:cxnSpLocks/>
            </p:cNvCxnSpPr>
            <p:nvPr/>
          </p:nvCxnSpPr>
          <p:spPr>
            <a:xfrm>
              <a:off x="5398324" y="6345382"/>
              <a:ext cx="1287484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050F88EB-D1E7-E047-CBD6-44BF7A88337C}"/>
              </a:ext>
            </a:extLst>
          </p:cNvPr>
          <p:cNvSpPr/>
          <p:nvPr/>
        </p:nvSpPr>
        <p:spPr>
          <a:xfrm flipV="1">
            <a:off x="6768936" y="6253249"/>
            <a:ext cx="997527" cy="45719"/>
          </a:xfrm>
          <a:custGeom>
            <a:avLst/>
            <a:gdLst>
              <a:gd name="connsiteX0" fmla="*/ 0 w 1217220"/>
              <a:gd name="connsiteY0" fmla="*/ 83127 h 89065"/>
              <a:gd name="connsiteX1" fmla="*/ 130628 w 1217220"/>
              <a:gd name="connsiteY1" fmla="*/ 5938 h 89065"/>
              <a:gd name="connsiteX2" fmla="*/ 249381 w 1217220"/>
              <a:gd name="connsiteY2" fmla="*/ 65314 h 89065"/>
              <a:gd name="connsiteX3" fmla="*/ 397823 w 1217220"/>
              <a:gd name="connsiteY3" fmla="*/ 0 h 89065"/>
              <a:gd name="connsiteX4" fmla="*/ 510639 w 1217220"/>
              <a:gd name="connsiteY4" fmla="*/ 65314 h 89065"/>
              <a:gd name="connsiteX5" fmla="*/ 653143 w 1217220"/>
              <a:gd name="connsiteY5" fmla="*/ 11875 h 89065"/>
              <a:gd name="connsiteX6" fmla="*/ 807522 w 1217220"/>
              <a:gd name="connsiteY6" fmla="*/ 77190 h 89065"/>
              <a:gd name="connsiteX7" fmla="*/ 902524 w 1217220"/>
              <a:gd name="connsiteY7" fmla="*/ 11875 h 89065"/>
              <a:gd name="connsiteX8" fmla="*/ 1039091 w 1217220"/>
              <a:gd name="connsiteY8" fmla="*/ 71252 h 89065"/>
              <a:gd name="connsiteX9" fmla="*/ 1116280 w 1217220"/>
              <a:gd name="connsiteY9" fmla="*/ 11875 h 89065"/>
              <a:gd name="connsiteX10" fmla="*/ 1217220 w 1217220"/>
              <a:gd name="connsiteY10" fmla="*/ 89065 h 8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7220" h="89065">
                <a:moveTo>
                  <a:pt x="0" y="83127"/>
                </a:moveTo>
                <a:cubicBezTo>
                  <a:pt x="44532" y="46017"/>
                  <a:pt x="89065" y="8907"/>
                  <a:pt x="130628" y="5938"/>
                </a:cubicBezTo>
                <a:cubicBezTo>
                  <a:pt x="172192" y="2969"/>
                  <a:pt x="204849" y="66304"/>
                  <a:pt x="249381" y="65314"/>
                </a:cubicBezTo>
                <a:cubicBezTo>
                  <a:pt x="293913" y="64324"/>
                  <a:pt x="354280" y="0"/>
                  <a:pt x="397823" y="0"/>
                </a:cubicBezTo>
                <a:cubicBezTo>
                  <a:pt x="441366" y="0"/>
                  <a:pt x="468086" y="63335"/>
                  <a:pt x="510639" y="65314"/>
                </a:cubicBezTo>
                <a:cubicBezTo>
                  <a:pt x="553192" y="67293"/>
                  <a:pt x="603663" y="9896"/>
                  <a:pt x="653143" y="11875"/>
                </a:cubicBezTo>
                <a:cubicBezTo>
                  <a:pt x="702623" y="13854"/>
                  <a:pt x="765959" y="77190"/>
                  <a:pt x="807522" y="77190"/>
                </a:cubicBezTo>
                <a:cubicBezTo>
                  <a:pt x="849085" y="77190"/>
                  <a:pt x="863929" y="12865"/>
                  <a:pt x="902524" y="11875"/>
                </a:cubicBezTo>
                <a:cubicBezTo>
                  <a:pt x="941119" y="10885"/>
                  <a:pt x="1003465" y="71252"/>
                  <a:pt x="1039091" y="71252"/>
                </a:cubicBezTo>
                <a:cubicBezTo>
                  <a:pt x="1074717" y="71252"/>
                  <a:pt x="1086592" y="8906"/>
                  <a:pt x="1116280" y="11875"/>
                </a:cubicBezTo>
                <a:cubicBezTo>
                  <a:pt x="1145968" y="14844"/>
                  <a:pt x="1181594" y="51954"/>
                  <a:pt x="1217220" y="89065"/>
                </a:cubicBezTo>
              </a:path>
            </a:pathLst>
          </a:custGeom>
          <a:noFill/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F7A269-E49B-B0C8-41AD-2ABB817D0678}"/>
              </a:ext>
            </a:extLst>
          </p:cNvPr>
          <p:cNvSpPr txBox="1"/>
          <p:nvPr/>
        </p:nvSpPr>
        <p:spPr>
          <a:xfrm>
            <a:off x="8389916" y="5663333"/>
            <a:ext cx="93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DA8BC"/>
                </a:solidFill>
                <a:latin typeface="Arial Narrow" panose="020B0606020202030204" pitchFamily="34" charset="0"/>
              </a:rPr>
              <a:t>сущ.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1EF903-B71D-F716-D69C-114414D4B8CE}"/>
              </a:ext>
            </a:extLst>
          </p:cNvPr>
          <p:cNvSpPr txBox="1"/>
          <p:nvPr/>
        </p:nvSpPr>
        <p:spPr>
          <a:xfrm>
            <a:off x="5639295" y="5646216"/>
            <a:ext cx="93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DA8BC"/>
                </a:solidFill>
                <a:latin typeface="Arial Narrow" panose="020B0606020202030204" pitchFamily="34" charset="0"/>
              </a:rPr>
              <a:t>гл.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BBA0BF-733D-C956-3D74-F2D4DFFBE8A0}"/>
              </a:ext>
            </a:extLst>
          </p:cNvPr>
          <p:cNvSpPr txBox="1"/>
          <p:nvPr/>
        </p:nvSpPr>
        <p:spPr>
          <a:xfrm>
            <a:off x="6910448" y="5663333"/>
            <a:ext cx="93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DA8BC"/>
                </a:solidFill>
                <a:latin typeface="Arial Narrow" panose="020B0606020202030204" pitchFamily="34" charset="0"/>
              </a:rPr>
              <a:t>прил.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0BB309F3-18B8-EC28-560D-1A18FE54CF95}"/>
              </a:ext>
            </a:extLst>
          </p:cNvPr>
          <p:cNvGrpSpPr/>
          <p:nvPr/>
        </p:nvGrpSpPr>
        <p:grpSpPr>
          <a:xfrm>
            <a:off x="3704113" y="6276108"/>
            <a:ext cx="1633819" cy="88593"/>
            <a:chOff x="2998694" y="5785201"/>
            <a:chExt cx="1633819" cy="88593"/>
          </a:xfrm>
        </p:grpSpPr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6BC4071E-8545-966F-CDE9-977079E7D4DD}"/>
                </a:ext>
              </a:extLst>
            </p:cNvPr>
            <p:cNvCxnSpPr>
              <a:cxnSpLocks/>
            </p:cNvCxnSpPr>
            <p:nvPr/>
          </p:nvCxnSpPr>
          <p:spPr>
            <a:xfrm>
              <a:off x="2998694" y="5830882"/>
              <a:ext cx="228600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B84712DB-E2D6-1E36-5CB3-A99207F4C684}"/>
                </a:ext>
              </a:extLst>
            </p:cNvPr>
            <p:cNvSpPr/>
            <p:nvPr/>
          </p:nvSpPr>
          <p:spPr>
            <a:xfrm>
              <a:off x="3279322" y="5787970"/>
              <a:ext cx="114300" cy="85824"/>
            </a:xfrm>
            <a:prstGeom prst="ellipse">
              <a:avLst/>
            </a:prstGeom>
            <a:solidFill>
              <a:srgbClr val="567D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4A92D47B-07BC-1B7D-68C2-84091D6D766C}"/>
                </a:ext>
              </a:extLst>
            </p:cNvPr>
            <p:cNvCxnSpPr>
              <a:cxnSpLocks/>
            </p:cNvCxnSpPr>
            <p:nvPr/>
          </p:nvCxnSpPr>
          <p:spPr>
            <a:xfrm>
              <a:off x="3460377" y="5830882"/>
              <a:ext cx="228600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761CB2B-4AEE-7821-C666-DA97EC4730BB}"/>
                </a:ext>
              </a:extLst>
            </p:cNvPr>
            <p:cNvSpPr/>
            <p:nvPr/>
          </p:nvSpPr>
          <p:spPr>
            <a:xfrm>
              <a:off x="3755732" y="5785201"/>
              <a:ext cx="114300" cy="85824"/>
            </a:xfrm>
            <a:prstGeom prst="ellipse">
              <a:avLst/>
            </a:prstGeom>
            <a:solidFill>
              <a:srgbClr val="567D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08BCE1DA-BBFA-4A60-3C35-16E0D9F4805F}"/>
                </a:ext>
              </a:extLst>
            </p:cNvPr>
            <p:cNvCxnSpPr>
              <a:cxnSpLocks/>
            </p:cNvCxnSpPr>
            <p:nvPr/>
          </p:nvCxnSpPr>
          <p:spPr>
            <a:xfrm>
              <a:off x="3942230" y="5828113"/>
              <a:ext cx="228600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A94947CF-2EB8-B5C6-AF06-46BEAC42F9A9}"/>
                </a:ext>
              </a:extLst>
            </p:cNvPr>
            <p:cNvSpPr/>
            <p:nvPr/>
          </p:nvSpPr>
          <p:spPr>
            <a:xfrm>
              <a:off x="4226000" y="5785201"/>
              <a:ext cx="114300" cy="85824"/>
            </a:xfrm>
            <a:prstGeom prst="ellipse">
              <a:avLst/>
            </a:prstGeom>
            <a:solidFill>
              <a:srgbClr val="567D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568B1EE3-3799-FC35-3576-4F4F9EC0EFF7}"/>
                </a:ext>
              </a:extLst>
            </p:cNvPr>
            <p:cNvCxnSpPr>
              <a:cxnSpLocks/>
            </p:cNvCxnSpPr>
            <p:nvPr/>
          </p:nvCxnSpPr>
          <p:spPr>
            <a:xfrm>
              <a:off x="4403913" y="5824685"/>
              <a:ext cx="228600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2F01F5D-B051-ADBF-46A4-954EC125944B}"/>
              </a:ext>
            </a:extLst>
          </p:cNvPr>
          <p:cNvSpPr txBox="1"/>
          <p:nvPr/>
        </p:nvSpPr>
        <p:spPr>
          <a:xfrm>
            <a:off x="3404842" y="5691200"/>
            <a:ext cx="93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DA8BC"/>
                </a:solidFill>
                <a:latin typeface="Arial Narrow" panose="020B0606020202030204" pitchFamily="34" charset="0"/>
              </a:rPr>
              <a:t>пр.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D12EDE5-A89E-CDF5-F05B-4A9D87C9E165}"/>
              </a:ext>
            </a:extLst>
          </p:cNvPr>
          <p:cNvSpPr txBox="1"/>
          <p:nvPr/>
        </p:nvSpPr>
        <p:spPr>
          <a:xfrm>
            <a:off x="4272147" y="5685003"/>
            <a:ext cx="93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DA8BC"/>
                </a:solidFill>
                <a:latin typeface="Arial Narrow" panose="020B0606020202030204" pitchFamily="34" charset="0"/>
              </a:rPr>
              <a:t>сущ.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0573FE67-6B6D-FB00-3898-87FC09A1A98A}"/>
              </a:ext>
            </a:extLst>
          </p:cNvPr>
          <p:cNvGrpSpPr/>
          <p:nvPr/>
        </p:nvGrpSpPr>
        <p:grpSpPr>
          <a:xfrm>
            <a:off x="2442579" y="6271295"/>
            <a:ext cx="1172136" cy="88593"/>
            <a:chOff x="2998694" y="5785201"/>
            <a:chExt cx="1172136" cy="88593"/>
          </a:xfrm>
        </p:grpSpPr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C1E7026F-1630-EC69-58C7-7867EF3598E3}"/>
                </a:ext>
              </a:extLst>
            </p:cNvPr>
            <p:cNvCxnSpPr>
              <a:cxnSpLocks/>
            </p:cNvCxnSpPr>
            <p:nvPr/>
          </p:nvCxnSpPr>
          <p:spPr>
            <a:xfrm>
              <a:off x="2998694" y="5830882"/>
              <a:ext cx="228600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9664B71B-5811-E812-8B23-A4CD9CC53840}"/>
                </a:ext>
              </a:extLst>
            </p:cNvPr>
            <p:cNvSpPr/>
            <p:nvPr/>
          </p:nvSpPr>
          <p:spPr>
            <a:xfrm>
              <a:off x="3279322" y="5787970"/>
              <a:ext cx="114300" cy="85824"/>
            </a:xfrm>
            <a:prstGeom prst="ellipse">
              <a:avLst/>
            </a:prstGeom>
            <a:solidFill>
              <a:srgbClr val="567D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7DCDE829-4D8C-E255-E5F3-5EFF0CDE01D2}"/>
                </a:ext>
              </a:extLst>
            </p:cNvPr>
            <p:cNvCxnSpPr>
              <a:cxnSpLocks/>
            </p:cNvCxnSpPr>
            <p:nvPr/>
          </p:nvCxnSpPr>
          <p:spPr>
            <a:xfrm>
              <a:off x="3460377" y="5830882"/>
              <a:ext cx="228600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C492CB51-604E-EB86-6F74-BF59DC868333}"/>
                </a:ext>
              </a:extLst>
            </p:cNvPr>
            <p:cNvSpPr/>
            <p:nvPr/>
          </p:nvSpPr>
          <p:spPr>
            <a:xfrm>
              <a:off x="3755732" y="5785201"/>
              <a:ext cx="114300" cy="85824"/>
            </a:xfrm>
            <a:prstGeom prst="ellipse">
              <a:avLst/>
            </a:prstGeom>
            <a:solidFill>
              <a:srgbClr val="567D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D3D17216-0C31-3271-BA56-54A41105ED01}"/>
                </a:ext>
              </a:extLst>
            </p:cNvPr>
            <p:cNvCxnSpPr>
              <a:cxnSpLocks/>
            </p:cNvCxnSpPr>
            <p:nvPr/>
          </p:nvCxnSpPr>
          <p:spPr>
            <a:xfrm>
              <a:off x="3942230" y="5828113"/>
              <a:ext cx="228600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BC05AFC-A763-326C-0EDA-215851F72DB0}"/>
              </a:ext>
            </a:extLst>
          </p:cNvPr>
          <p:cNvSpPr txBox="1"/>
          <p:nvPr/>
        </p:nvSpPr>
        <p:spPr>
          <a:xfrm>
            <a:off x="2287616" y="5646216"/>
            <a:ext cx="93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DA8BC"/>
                </a:solidFill>
                <a:latin typeface="Arial Narrow" panose="020B0606020202030204" pitchFamily="34" charset="0"/>
              </a:rPr>
              <a:t>пр.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0496FF7-0C32-C0A4-A863-C5471240F4B3}"/>
              </a:ext>
            </a:extLst>
          </p:cNvPr>
          <p:cNvSpPr txBox="1"/>
          <p:nvPr/>
        </p:nvSpPr>
        <p:spPr>
          <a:xfrm>
            <a:off x="2834871" y="5663333"/>
            <a:ext cx="93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DA8BC"/>
                </a:solidFill>
                <a:latin typeface="Arial Narrow" panose="020B0606020202030204" pitchFamily="34" charset="0"/>
              </a:rPr>
              <a:t>сущ.</a:t>
            </a:r>
          </a:p>
        </p:txBody>
      </p:sp>
      <p:sp>
        <p:nvSpPr>
          <p:cNvPr id="45" name="Прямоугольник: скругленные углы 44">
            <a:hlinkClick r:id="rId3" action="ppaction://hlinksldjump"/>
            <a:extLst>
              <a:ext uri="{FF2B5EF4-FFF2-40B4-BE49-F238E27FC236}">
                <a16:creationId xmlns:a16="http://schemas.microsoft.com/office/drawing/2014/main" id="{8516E844-43F0-FA94-4020-C4E43119B3A9}"/>
              </a:ext>
            </a:extLst>
          </p:cNvPr>
          <p:cNvSpPr/>
          <p:nvPr/>
        </p:nvSpPr>
        <p:spPr>
          <a:xfrm>
            <a:off x="10369138" y="6222670"/>
            <a:ext cx="1822862" cy="635330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7DA8BC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200380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20" grpId="0"/>
      <p:bldP spid="21" grpId="0"/>
      <p:bldP spid="22" grpId="0"/>
      <p:bldP spid="33" grpId="0"/>
      <p:bldP spid="34" grpId="0"/>
      <p:bldP spid="43" grpId="0"/>
      <p:bldP spid="44" grpId="0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80EFC5-75DA-4C30-1AC9-8CEC6AB54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CF1669C-D07F-27F6-DA4D-3D00B633E927}"/>
              </a:ext>
            </a:extLst>
          </p:cNvPr>
          <p:cNvSpPr/>
          <p:nvPr/>
        </p:nvSpPr>
        <p:spPr>
          <a:xfrm>
            <a:off x="95002" y="587828"/>
            <a:ext cx="9278587" cy="448293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62A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000" algn="just">
              <a:lnSpc>
                <a:spcPct val="150000"/>
              </a:lnSpc>
            </a:pPr>
            <a:r>
              <a:rPr lang="ru-RU" b="1" dirty="0">
                <a:solidFill>
                  <a:srgbClr val="462A20"/>
                </a:solidFill>
                <a:latin typeface="Arial Narrow" panose="020B0606020202030204" pitchFamily="34" charset="0"/>
              </a:rPr>
              <a:t>Наступила долгожданная весна. Солнце поднимается выше и греет землю своим теплом. Мы все радостно встречаем его лучи. С крыш свисают прозрачные сосульки. Днём они начинают плакать, и на снегу появляются первые проталины. Воздух становится свежим и пахнет талым снегом.</a:t>
            </a:r>
          </a:p>
          <a:p>
            <a:pPr indent="450000" algn="just">
              <a:lnSpc>
                <a:spcPct val="150000"/>
              </a:lnSpc>
            </a:pPr>
            <a:r>
              <a:rPr lang="ru-RU" b="1" dirty="0">
                <a:solidFill>
                  <a:srgbClr val="462A20"/>
                </a:solidFill>
                <a:latin typeface="Arial Narrow" panose="020B0606020202030204" pitchFamily="34" charset="0"/>
              </a:rPr>
              <a:t>На ледяных горках ещё можно покататься, но снег уже не скрипит под ногами, как зимой. Он стал рыхлым и липким. Из далёких стран возвращаются наши пернатые друзья. Это прекрасное зрелище! Мы уже слышали весёлую трель скворца.</a:t>
            </a:r>
          </a:p>
          <a:p>
            <a:pPr indent="450000" algn="just">
              <a:lnSpc>
                <a:spcPct val="150000"/>
              </a:lnSpc>
            </a:pPr>
            <a:r>
              <a:rPr lang="ru-RU" b="1" dirty="0">
                <a:solidFill>
                  <a:srgbClr val="462A20"/>
                </a:solidFill>
                <a:latin typeface="Arial Narrow" panose="020B0606020202030204" pitchFamily="34" charset="0"/>
              </a:rPr>
              <a:t>В лесу на пригорках расцвели белые подснежники. По дорогам побежали речки. Совсем скоро на деревьях набухнут почки и появится первая зелень. В воздухе чувствуется прелестное весеннее настроение. Как хорошо, что пришла весна!</a:t>
            </a:r>
            <a:endParaRPr lang="ru-RU" sz="2000" b="1" dirty="0">
              <a:solidFill>
                <a:srgbClr val="462A2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8E5A880-8871-D1D2-0E1B-77CE01092D35}"/>
              </a:ext>
            </a:extLst>
          </p:cNvPr>
          <p:cNvSpPr/>
          <p:nvPr/>
        </p:nvSpPr>
        <p:spPr>
          <a:xfrm>
            <a:off x="4797631" y="-5938"/>
            <a:ext cx="7394369" cy="52845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462A20"/>
                </a:solidFill>
                <a:latin typeface="Arial Narrow" panose="020B0606020202030204" pitchFamily="34" charset="0"/>
              </a:rPr>
              <a:t>Выпиши из 8 предложения имена прилагательные. Разбери их по составу.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E88BD18-1A51-1563-EF94-65674A0DD89A}"/>
              </a:ext>
            </a:extLst>
          </p:cNvPr>
          <p:cNvSpPr/>
          <p:nvPr/>
        </p:nvSpPr>
        <p:spPr>
          <a:xfrm>
            <a:off x="2393867" y="5572496"/>
            <a:ext cx="2083130" cy="78377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62A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rgbClr val="462A20"/>
                </a:solidFill>
                <a:latin typeface="Arial Narrow" panose="020B0606020202030204" pitchFamily="34" charset="0"/>
              </a:rPr>
              <a:t>рыхлым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8E67D95-B281-C194-5965-94C03A5BABE8}"/>
              </a:ext>
            </a:extLst>
          </p:cNvPr>
          <p:cNvSpPr/>
          <p:nvPr/>
        </p:nvSpPr>
        <p:spPr>
          <a:xfrm>
            <a:off x="6750630" y="5572496"/>
            <a:ext cx="2083130" cy="78377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62A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solidFill>
                  <a:srgbClr val="462A20"/>
                </a:solidFill>
                <a:latin typeface="Arial Narrow" panose="020B0606020202030204" pitchFamily="34" charset="0"/>
              </a:rPr>
              <a:t>липким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1AD34F2-1408-F049-66C9-E47108D68AE6}"/>
              </a:ext>
            </a:extLst>
          </p:cNvPr>
          <p:cNvSpPr/>
          <p:nvPr/>
        </p:nvSpPr>
        <p:spPr>
          <a:xfrm>
            <a:off x="3645729" y="5872348"/>
            <a:ext cx="510636" cy="397824"/>
          </a:xfrm>
          <a:prstGeom prst="rect">
            <a:avLst/>
          </a:prstGeom>
          <a:noFill/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>
            <a:extLst>
              <a:ext uri="{FF2B5EF4-FFF2-40B4-BE49-F238E27FC236}">
                <a16:creationId xmlns:a16="http://schemas.microsoft.com/office/drawing/2014/main" id="{16242925-0C5F-8C5D-F9FF-AA13FBA5E0B4}"/>
              </a:ext>
            </a:extLst>
          </p:cNvPr>
          <p:cNvSpPr/>
          <p:nvPr/>
        </p:nvSpPr>
        <p:spPr>
          <a:xfrm rot="18111412">
            <a:off x="2714006" y="5666014"/>
            <a:ext cx="914400" cy="914400"/>
          </a:xfrm>
          <a:prstGeom prst="arc">
            <a:avLst>
              <a:gd name="adj1" fmla="val 15644540"/>
              <a:gd name="adj2" fmla="val 2249531"/>
            </a:avLst>
          </a:prstGeom>
          <a:ln w="28575">
            <a:solidFill>
              <a:srgbClr val="567D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2FA2845E-E3B1-1432-2533-2FB35A7201B2}"/>
              </a:ext>
            </a:extLst>
          </p:cNvPr>
          <p:cNvGrpSpPr/>
          <p:nvPr/>
        </p:nvGrpSpPr>
        <p:grpSpPr>
          <a:xfrm>
            <a:off x="2700893" y="6114558"/>
            <a:ext cx="940625" cy="155614"/>
            <a:chOff x="7107381" y="3351193"/>
            <a:chExt cx="940625" cy="155614"/>
          </a:xfrm>
        </p:grpSpPr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D1987A73-415A-FD24-87EF-610D05D8FD01}"/>
                </a:ext>
              </a:extLst>
            </p:cNvPr>
            <p:cNvCxnSpPr/>
            <p:nvPr/>
          </p:nvCxnSpPr>
          <p:spPr>
            <a:xfrm>
              <a:off x="7107381" y="3351193"/>
              <a:ext cx="0" cy="155614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A207ED66-274C-FBA8-E7DD-8D8A38535B9C}"/>
                </a:ext>
              </a:extLst>
            </p:cNvPr>
            <p:cNvCxnSpPr>
              <a:cxnSpLocks/>
            </p:cNvCxnSpPr>
            <p:nvPr/>
          </p:nvCxnSpPr>
          <p:spPr>
            <a:xfrm>
              <a:off x="7107381" y="3506807"/>
              <a:ext cx="940625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F694607B-FA27-95F3-1E16-0898ED88869B}"/>
                </a:ext>
              </a:extLst>
            </p:cNvPr>
            <p:cNvCxnSpPr/>
            <p:nvPr/>
          </p:nvCxnSpPr>
          <p:spPr>
            <a:xfrm>
              <a:off x="8048006" y="3351193"/>
              <a:ext cx="0" cy="155614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D07B444-C98B-91C4-4792-1C76C42C2867}"/>
              </a:ext>
            </a:extLst>
          </p:cNvPr>
          <p:cNvSpPr/>
          <p:nvPr/>
        </p:nvSpPr>
        <p:spPr>
          <a:xfrm>
            <a:off x="7984179" y="5872348"/>
            <a:ext cx="453239" cy="397824"/>
          </a:xfrm>
          <a:prstGeom prst="rect">
            <a:avLst/>
          </a:prstGeom>
          <a:noFill/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3CDD383-DB8E-779F-0176-E029CEF546C9}"/>
              </a:ext>
            </a:extLst>
          </p:cNvPr>
          <p:cNvGrpSpPr/>
          <p:nvPr/>
        </p:nvGrpSpPr>
        <p:grpSpPr>
          <a:xfrm>
            <a:off x="7104908" y="6103800"/>
            <a:ext cx="879271" cy="166372"/>
            <a:chOff x="7107381" y="3351193"/>
            <a:chExt cx="879271" cy="166372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03BD3F6E-4683-2C82-3822-933962DAF910}"/>
                </a:ext>
              </a:extLst>
            </p:cNvPr>
            <p:cNvCxnSpPr/>
            <p:nvPr/>
          </p:nvCxnSpPr>
          <p:spPr>
            <a:xfrm>
              <a:off x="7107381" y="3351193"/>
              <a:ext cx="0" cy="155614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AF9EC026-C1BE-0C8A-A1AC-435087D216A8}"/>
                </a:ext>
              </a:extLst>
            </p:cNvPr>
            <p:cNvCxnSpPr>
              <a:cxnSpLocks/>
            </p:cNvCxnSpPr>
            <p:nvPr/>
          </p:nvCxnSpPr>
          <p:spPr>
            <a:xfrm>
              <a:off x="7107381" y="3506807"/>
              <a:ext cx="879271" cy="0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684E2157-DC8A-EFE7-BC89-2DE1343D499E}"/>
                </a:ext>
              </a:extLst>
            </p:cNvPr>
            <p:cNvCxnSpPr/>
            <p:nvPr/>
          </p:nvCxnSpPr>
          <p:spPr>
            <a:xfrm>
              <a:off x="7986652" y="3361951"/>
              <a:ext cx="0" cy="155614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Дуга 26">
            <a:extLst>
              <a:ext uri="{FF2B5EF4-FFF2-40B4-BE49-F238E27FC236}">
                <a16:creationId xmlns:a16="http://schemas.microsoft.com/office/drawing/2014/main" id="{CA9600A9-1BCA-33C7-2749-3EE7537F7D7B}"/>
              </a:ext>
            </a:extLst>
          </p:cNvPr>
          <p:cNvSpPr/>
          <p:nvPr/>
        </p:nvSpPr>
        <p:spPr>
          <a:xfrm rot="19461275">
            <a:off x="6998277" y="5812971"/>
            <a:ext cx="914400" cy="914400"/>
          </a:xfrm>
          <a:prstGeom prst="arc">
            <a:avLst>
              <a:gd name="adj1" fmla="val 15644540"/>
              <a:gd name="adj2" fmla="val 21325783"/>
            </a:avLst>
          </a:prstGeom>
          <a:ln w="28575">
            <a:solidFill>
              <a:srgbClr val="567D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57E68B0B-755D-887A-2C5C-24C294FC5ABE}"/>
              </a:ext>
            </a:extLst>
          </p:cNvPr>
          <p:cNvGrpSpPr/>
          <p:nvPr/>
        </p:nvGrpSpPr>
        <p:grpSpPr>
          <a:xfrm>
            <a:off x="7764486" y="5689398"/>
            <a:ext cx="219693" cy="231569"/>
            <a:chOff x="7730836" y="3360717"/>
            <a:chExt cx="219693" cy="231569"/>
          </a:xfrm>
        </p:grpSpPr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B396AB76-888D-18C9-50D6-E88F097971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0836" y="3360717"/>
              <a:ext cx="124691" cy="231569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5130DD5C-DA52-13D2-AF52-F2A418AD60A3}"/>
                </a:ext>
              </a:extLst>
            </p:cNvPr>
            <p:cNvCxnSpPr>
              <a:cxnSpLocks/>
            </p:cNvCxnSpPr>
            <p:nvPr/>
          </p:nvCxnSpPr>
          <p:spPr>
            <a:xfrm>
              <a:off x="7855527" y="3360717"/>
              <a:ext cx="95002" cy="231569"/>
            </a:xfrm>
            <a:prstGeom prst="line">
              <a:avLst/>
            </a:prstGeom>
            <a:ln w="28575">
              <a:solidFill>
                <a:srgbClr val="567D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Прямоугольник: скругленные углы 35">
            <a:hlinkClick r:id="rId3" action="ppaction://hlinksldjump"/>
            <a:extLst>
              <a:ext uri="{FF2B5EF4-FFF2-40B4-BE49-F238E27FC236}">
                <a16:creationId xmlns:a16="http://schemas.microsoft.com/office/drawing/2014/main" id="{604E88C0-CA03-5978-2DBA-7F1F60FC4A65}"/>
              </a:ext>
            </a:extLst>
          </p:cNvPr>
          <p:cNvSpPr/>
          <p:nvPr/>
        </p:nvSpPr>
        <p:spPr>
          <a:xfrm>
            <a:off x="10369138" y="6222670"/>
            <a:ext cx="1822862" cy="635330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7DA8BC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158973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20" grpId="0" animBg="1"/>
      <p:bldP spid="27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26722C-7B37-87A5-246B-C02FF224A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"/>
            <a:ext cx="12192000" cy="6858000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85D8F78-4203-83E8-32C0-877DF998B16E}"/>
              </a:ext>
            </a:extLst>
          </p:cNvPr>
          <p:cNvSpPr/>
          <p:nvPr/>
        </p:nvSpPr>
        <p:spPr>
          <a:xfrm>
            <a:off x="0" y="0"/>
            <a:ext cx="7154883" cy="52845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462A20"/>
                </a:solidFill>
                <a:latin typeface="Arial Narrow" panose="020B0606020202030204" pitchFamily="34" charset="0"/>
              </a:rPr>
              <a:t>Вставь пропущенные орфограммы, запиши проверочные слова.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F14B40E-F05D-7B6A-3B99-9A5B21536919}"/>
              </a:ext>
            </a:extLst>
          </p:cNvPr>
          <p:cNvSpPr/>
          <p:nvPr/>
        </p:nvSpPr>
        <p:spPr>
          <a:xfrm>
            <a:off x="725650" y="1112226"/>
            <a:ext cx="2185639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Сла</a:t>
            </a:r>
            <a:r>
              <a:rPr lang="ru-RU" sz="3200" b="1" dirty="0">
                <a:solidFill>
                  <a:srgbClr val="462A20"/>
                </a:solidFill>
                <a:latin typeface="Arial Narrow" panose="020B0606020202030204" pitchFamily="34" charset="0"/>
              </a:rPr>
              <a:t> _ кий</a:t>
            </a:r>
            <a:endParaRPr lang="ru-RU" sz="5400" b="1" dirty="0">
              <a:solidFill>
                <a:srgbClr val="462A2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9D0E4E-D43B-DAFC-E0B4-34ADAB9D34BC}"/>
              </a:ext>
            </a:extLst>
          </p:cNvPr>
          <p:cNvSpPr txBox="1"/>
          <p:nvPr/>
        </p:nvSpPr>
        <p:spPr>
          <a:xfrm>
            <a:off x="1652215" y="1162628"/>
            <a:ext cx="427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 Narrow" panose="020B0606020202030204" pitchFamily="34" charset="0"/>
              </a:rPr>
              <a:t>д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598DCC5-9CCC-6642-8FD7-1F186C4B28A3}"/>
              </a:ext>
            </a:extLst>
          </p:cNvPr>
          <p:cNvSpPr/>
          <p:nvPr/>
        </p:nvSpPr>
        <p:spPr>
          <a:xfrm>
            <a:off x="7344165" y="1162628"/>
            <a:ext cx="2352038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462A20"/>
                </a:solidFill>
                <a:latin typeface="Arial Narrow" panose="020B0606020202030204" pitchFamily="34" charset="0"/>
              </a:rPr>
              <a:t>Сколь _ кий</a:t>
            </a:r>
            <a:endParaRPr lang="ru-RU" sz="8000" b="1" dirty="0">
              <a:solidFill>
                <a:srgbClr val="462A2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004029-8922-8FB6-83B6-F186DA198581}"/>
              </a:ext>
            </a:extLst>
          </p:cNvPr>
          <p:cNvSpPr txBox="1"/>
          <p:nvPr/>
        </p:nvSpPr>
        <p:spPr>
          <a:xfrm>
            <a:off x="8520184" y="1260532"/>
            <a:ext cx="427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 Narrow" panose="020B0606020202030204" pitchFamily="34" charset="0"/>
              </a:rPr>
              <a:t>з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C53169D-CDA4-EE82-5C75-298D797755DD}"/>
              </a:ext>
            </a:extLst>
          </p:cNvPr>
          <p:cNvSpPr/>
          <p:nvPr/>
        </p:nvSpPr>
        <p:spPr>
          <a:xfrm>
            <a:off x="977012" y="4965190"/>
            <a:ext cx="2352038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462A20"/>
                </a:solidFill>
                <a:latin typeface="Arial Narrow" panose="020B0606020202030204" pitchFamily="34" charset="0"/>
              </a:rPr>
              <a:t>Варе _ ка</a:t>
            </a:r>
            <a:endParaRPr lang="ru-RU" sz="13800" b="1" dirty="0">
              <a:solidFill>
                <a:srgbClr val="462A2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C91ABB-E3D2-874C-0DCD-67AC8A8E01AB}"/>
              </a:ext>
            </a:extLst>
          </p:cNvPr>
          <p:cNvSpPr txBox="1"/>
          <p:nvPr/>
        </p:nvSpPr>
        <p:spPr>
          <a:xfrm>
            <a:off x="2153031" y="5063094"/>
            <a:ext cx="427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 Narrow" panose="020B0606020202030204" pitchFamily="34" charset="0"/>
              </a:rPr>
              <a:t>ж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AB99C11-956A-1BEB-4462-486E5FDAB9D7}"/>
              </a:ext>
            </a:extLst>
          </p:cNvPr>
          <p:cNvSpPr/>
          <p:nvPr/>
        </p:nvSpPr>
        <p:spPr>
          <a:xfrm>
            <a:off x="9070046" y="3351646"/>
            <a:ext cx="2352038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462A20"/>
                </a:solidFill>
                <a:latin typeface="Arial Narrow" panose="020B0606020202030204" pitchFamily="34" charset="0"/>
              </a:rPr>
              <a:t>Ро _ кий</a:t>
            </a:r>
            <a:endParaRPr lang="ru-RU" sz="13800" b="1" dirty="0">
              <a:solidFill>
                <a:srgbClr val="462A20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8B8B98-547B-DF91-2FCF-5A966CF2FC38}"/>
              </a:ext>
            </a:extLst>
          </p:cNvPr>
          <p:cNvSpPr txBox="1"/>
          <p:nvPr/>
        </p:nvSpPr>
        <p:spPr>
          <a:xfrm>
            <a:off x="9955119" y="3429000"/>
            <a:ext cx="427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 Narrow" panose="020B0606020202030204" pitchFamily="34" charset="0"/>
              </a:rPr>
              <a:t>б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A14C804-A22D-E67D-646B-F8BC99159858}"/>
              </a:ext>
            </a:extLst>
          </p:cNvPr>
          <p:cNvSpPr/>
          <p:nvPr/>
        </p:nvSpPr>
        <p:spPr>
          <a:xfrm>
            <a:off x="2388558" y="2766276"/>
            <a:ext cx="2352038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Капус</a:t>
            </a:r>
            <a:r>
              <a:rPr lang="ru-RU" sz="3200" b="1" dirty="0">
                <a:solidFill>
                  <a:srgbClr val="462A20"/>
                </a:solidFill>
                <a:latin typeface="Arial Narrow" panose="020B0606020202030204" pitchFamily="34" charset="0"/>
              </a:rPr>
              <a:t> _ </a:t>
            </a:r>
            <a:r>
              <a:rPr lang="ru-RU" sz="32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ный</a:t>
            </a:r>
            <a:endParaRPr lang="ru-RU" sz="28700" b="1" dirty="0">
              <a:solidFill>
                <a:srgbClr val="462A20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ED678D-B56E-D6E1-9257-D8165A03108C}"/>
              </a:ext>
            </a:extLst>
          </p:cNvPr>
          <p:cNvSpPr txBox="1"/>
          <p:nvPr/>
        </p:nvSpPr>
        <p:spPr>
          <a:xfrm>
            <a:off x="3457337" y="2844225"/>
            <a:ext cx="427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 Narrow" panose="020B0606020202030204" pitchFamily="34" charset="0"/>
              </a:rPr>
              <a:t>т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ABC9C9F-D1CE-98E7-C69E-844CA3B3D927}"/>
              </a:ext>
            </a:extLst>
          </p:cNvPr>
          <p:cNvSpPr/>
          <p:nvPr/>
        </p:nvSpPr>
        <p:spPr>
          <a:xfrm>
            <a:off x="5788859" y="4132231"/>
            <a:ext cx="2352038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462A20"/>
                </a:solidFill>
                <a:latin typeface="Arial Narrow" panose="020B0606020202030204" pitchFamily="34" charset="0"/>
              </a:rPr>
              <a:t>Небес _ </a:t>
            </a:r>
            <a:r>
              <a:rPr lang="ru-RU" sz="3200" b="1" dirty="0" err="1">
                <a:solidFill>
                  <a:srgbClr val="462A20"/>
                </a:solidFill>
                <a:latin typeface="Arial Narrow" panose="020B0606020202030204" pitchFamily="34" charset="0"/>
              </a:rPr>
              <a:t>ный</a:t>
            </a:r>
            <a:endParaRPr lang="ru-RU" sz="59500" b="1" dirty="0">
              <a:solidFill>
                <a:srgbClr val="462A2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10E008D-7513-687F-6945-50EDE14705BD}"/>
              </a:ext>
            </a:extLst>
          </p:cNvPr>
          <p:cNvCxnSpPr>
            <a:cxnSpLocks/>
          </p:cNvCxnSpPr>
          <p:nvPr/>
        </p:nvCxnSpPr>
        <p:spPr>
          <a:xfrm flipV="1">
            <a:off x="6958940" y="4476997"/>
            <a:ext cx="320634" cy="1794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966E4AE3-8F03-B6D8-AE0B-CBEC351AA9FD}"/>
              </a:ext>
            </a:extLst>
          </p:cNvPr>
          <p:cNvSpPr/>
          <p:nvPr/>
        </p:nvSpPr>
        <p:spPr>
          <a:xfrm>
            <a:off x="9038197" y="5063094"/>
            <a:ext cx="2352038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462A20"/>
                </a:solidFill>
                <a:latin typeface="Arial Narrow" panose="020B0606020202030204" pitchFamily="34" charset="0"/>
              </a:rPr>
              <a:t>Чудес _ но</a:t>
            </a:r>
            <a:endParaRPr lang="ru-RU" sz="123400" b="1" dirty="0">
              <a:solidFill>
                <a:srgbClr val="462A2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44EDD024-9D80-03B1-A1F3-E0481F60DE5B}"/>
              </a:ext>
            </a:extLst>
          </p:cNvPr>
          <p:cNvCxnSpPr>
            <a:cxnSpLocks/>
          </p:cNvCxnSpPr>
          <p:nvPr/>
        </p:nvCxnSpPr>
        <p:spPr>
          <a:xfrm flipV="1">
            <a:off x="10335130" y="5396180"/>
            <a:ext cx="320634" cy="1794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: скругленные углы 26">
            <a:hlinkClick r:id="rId3" action="ppaction://hlinksldjump"/>
            <a:extLst>
              <a:ext uri="{FF2B5EF4-FFF2-40B4-BE49-F238E27FC236}">
                <a16:creationId xmlns:a16="http://schemas.microsoft.com/office/drawing/2014/main" id="{692DADB0-334A-2837-AD80-BD641D2F393B}"/>
              </a:ext>
            </a:extLst>
          </p:cNvPr>
          <p:cNvSpPr/>
          <p:nvPr/>
        </p:nvSpPr>
        <p:spPr>
          <a:xfrm>
            <a:off x="10369138" y="6222670"/>
            <a:ext cx="1822862" cy="635330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7DA8BC"/>
                </a:solidFill>
                <a:latin typeface="Arial Narrow" panose="020B0606020202030204" pitchFamily="34" charset="0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3492185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A93D21-1BA4-1227-58F8-373B7AABD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D47ED59-AD20-8DE5-C571-7C5F3DE5DBB2}"/>
              </a:ext>
            </a:extLst>
          </p:cNvPr>
          <p:cNvSpPr/>
          <p:nvPr/>
        </p:nvSpPr>
        <p:spPr>
          <a:xfrm>
            <a:off x="0" y="0"/>
            <a:ext cx="5527964" cy="528453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srgbClr val="462A20"/>
                </a:solidFill>
                <a:latin typeface="Arial Narrow" panose="020B0606020202030204" pitchFamily="34" charset="0"/>
              </a:rPr>
              <a:t>Определи падеж имен существительных.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FD9A452C-F2FE-5988-18AC-0D98991D6309}"/>
              </a:ext>
            </a:extLst>
          </p:cNvPr>
          <p:cNvSpPr/>
          <p:nvPr/>
        </p:nvSpPr>
        <p:spPr>
          <a:xfrm>
            <a:off x="773151" y="1159727"/>
            <a:ext cx="2185639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462A20"/>
                </a:solidFill>
                <a:latin typeface="Arial Narrow" panose="020B0606020202030204" pitchFamily="34" charset="0"/>
              </a:rPr>
              <a:t>С крыш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0AC2FFC-BB96-0422-3EE2-713400B5664F}"/>
              </a:ext>
            </a:extLst>
          </p:cNvPr>
          <p:cNvSpPr/>
          <p:nvPr/>
        </p:nvSpPr>
        <p:spPr>
          <a:xfrm>
            <a:off x="2958790" y="1159727"/>
            <a:ext cx="1391971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7DA8BC"/>
                </a:solidFill>
                <a:latin typeface="Arial Narrow" panose="020B0606020202030204" pitchFamily="34" charset="0"/>
              </a:rPr>
              <a:t>Р. п. 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AB61D5E-9DFE-40A2-DA7E-7692D01EB2A7}"/>
              </a:ext>
            </a:extLst>
          </p:cNvPr>
          <p:cNvSpPr/>
          <p:nvPr/>
        </p:nvSpPr>
        <p:spPr>
          <a:xfrm>
            <a:off x="5923156" y="601008"/>
            <a:ext cx="4481680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462A20"/>
                </a:solidFill>
                <a:latin typeface="Arial Narrow" panose="020B0606020202030204" pitchFamily="34" charset="0"/>
              </a:rPr>
              <a:t>Пахнет талым снегом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05504B0-E75E-AD32-538D-85EBAB8DF0B4}"/>
              </a:ext>
            </a:extLst>
          </p:cNvPr>
          <p:cNvSpPr/>
          <p:nvPr/>
        </p:nvSpPr>
        <p:spPr>
          <a:xfrm>
            <a:off x="10404836" y="601009"/>
            <a:ext cx="1391971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7DA8BC"/>
                </a:solidFill>
                <a:latin typeface="Arial Narrow" panose="020B0606020202030204" pitchFamily="34" charset="0"/>
              </a:rPr>
              <a:t>Т. п. 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F8E501F-DB70-1047-78B3-8CF602DCEC65}"/>
              </a:ext>
            </a:extLst>
          </p:cNvPr>
          <p:cNvSpPr/>
          <p:nvPr/>
        </p:nvSpPr>
        <p:spPr>
          <a:xfrm>
            <a:off x="773151" y="3278386"/>
            <a:ext cx="4481680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462A20"/>
                </a:solidFill>
                <a:latin typeface="Arial Narrow" panose="020B0606020202030204" pitchFamily="34" charset="0"/>
              </a:rPr>
              <a:t>На ледяных горках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E87B3F0E-4F25-8480-F6E4-B4A496BEA073}"/>
              </a:ext>
            </a:extLst>
          </p:cNvPr>
          <p:cNvSpPr/>
          <p:nvPr/>
        </p:nvSpPr>
        <p:spPr>
          <a:xfrm>
            <a:off x="5254831" y="3278386"/>
            <a:ext cx="1391971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7DA8BC"/>
                </a:solidFill>
                <a:latin typeface="Arial Narrow" panose="020B0606020202030204" pitchFamily="34" charset="0"/>
              </a:rPr>
              <a:t>П. п.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3FA3958-FF7A-079B-477E-6C7D2B9D57C7}"/>
              </a:ext>
            </a:extLst>
          </p:cNvPr>
          <p:cNvSpPr/>
          <p:nvPr/>
        </p:nvSpPr>
        <p:spPr>
          <a:xfrm>
            <a:off x="731660" y="5307980"/>
            <a:ext cx="5191496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462A20"/>
                </a:solidFill>
                <a:latin typeface="Arial Narrow" panose="020B0606020202030204" pitchFamily="34" charset="0"/>
              </a:rPr>
              <a:t>Слышали весёлую трель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A7C1B2B-0120-89D0-A3A1-3F9E82F36183}"/>
              </a:ext>
            </a:extLst>
          </p:cNvPr>
          <p:cNvSpPr/>
          <p:nvPr/>
        </p:nvSpPr>
        <p:spPr>
          <a:xfrm>
            <a:off x="5923156" y="5307980"/>
            <a:ext cx="1391971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7DA8BC"/>
                </a:solidFill>
                <a:latin typeface="Arial Narrow" panose="020B0606020202030204" pitchFamily="34" charset="0"/>
              </a:rPr>
              <a:t>В. п. 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702C771-742A-6B1C-EBC6-651E774CCD50}"/>
              </a:ext>
            </a:extLst>
          </p:cNvPr>
          <p:cNvSpPr/>
          <p:nvPr/>
        </p:nvSpPr>
        <p:spPr>
          <a:xfrm>
            <a:off x="7002194" y="2155155"/>
            <a:ext cx="3239984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462A20"/>
                </a:solidFill>
                <a:latin typeface="Arial Narrow" panose="020B0606020202030204" pitchFamily="34" charset="0"/>
              </a:rPr>
              <a:t>Пришла весна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651880E-FB46-7C9F-0BE8-9C22C6A9011A}"/>
              </a:ext>
            </a:extLst>
          </p:cNvPr>
          <p:cNvSpPr/>
          <p:nvPr/>
        </p:nvSpPr>
        <p:spPr>
          <a:xfrm>
            <a:off x="10242178" y="2160730"/>
            <a:ext cx="1391971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7DA8BC"/>
                </a:solidFill>
                <a:latin typeface="Arial Narrow" panose="020B0606020202030204" pitchFamily="34" charset="0"/>
              </a:rPr>
              <a:t>Им. п. 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C7659DD-4A9F-C182-C342-84833073ED04}"/>
              </a:ext>
            </a:extLst>
          </p:cNvPr>
          <p:cNvSpPr/>
          <p:nvPr/>
        </p:nvSpPr>
        <p:spPr>
          <a:xfrm>
            <a:off x="7673656" y="4142822"/>
            <a:ext cx="2731180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462A20"/>
                </a:solidFill>
                <a:latin typeface="Arial Narrow" panose="020B0606020202030204" pitchFamily="34" charset="0"/>
              </a:rPr>
              <a:t>На деревьях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9EB37A89-5726-E063-C386-21633FF80574}"/>
              </a:ext>
            </a:extLst>
          </p:cNvPr>
          <p:cNvSpPr/>
          <p:nvPr/>
        </p:nvSpPr>
        <p:spPr>
          <a:xfrm>
            <a:off x="10404836" y="4142821"/>
            <a:ext cx="1391971" cy="78058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567D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7DA8BC"/>
                </a:solidFill>
                <a:latin typeface="Arial Narrow" panose="020B0606020202030204" pitchFamily="34" charset="0"/>
              </a:rPr>
              <a:t>П. п. </a:t>
            </a:r>
          </a:p>
        </p:txBody>
      </p:sp>
    </p:spTree>
    <p:extLst>
      <p:ext uri="{BB962C8B-B14F-4D97-AF65-F5344CB8AC3E}">
        <p14:creationId xmlns:p14="http://schemas.microsoft.com/office/powerpoint/2010/main" val="3419461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545</Words>
  <Application>Microsoft Office PowerPoint</Application>
  <PresentationFormat>Широкоэкранный</PresentationFormat>
  <Paragraphs>70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8</cp:revision>
  <dcterms:created xsi:type="dcterms:W3CDTF">2026-02-23T10:24:34Z</dcterms:created>
  <dcterms:modified xsi:type="dcterms:W3CDTF">2026-02-23T12:31:26Z</dcterms:modified>
</cp:coreProperties>
</file>