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9C46"/>
    <a:srgbClr val="C1CF66"/>
    <a:srgbClr val="FADEB7"/>
    <a:srgbClr val="E5843F"/>
    <a:srgbClr val="D1CA35"/>
    <a:srgbClr val="884982"/>
    <a:srgbClr val="A2A3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7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4B22E-D474-4C70-86C3-C58F98A73CC7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E320C-9B26-46A9-B08E-0E4859793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36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E320C-9B26-46A9-B08E-0E4859793A8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362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E320C-9B26-46A9-B08E-0E4859793A8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522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E320C-9B26-46A9-B08E-0E4859793A8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731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E320C-9B26-46A9-B08E-0E4859793A8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384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E320C-9B26-46A9-B08E-0E4859793A8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227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0E320C-9B26-46A9-B08E-0E4859793A8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06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30B116-80AD-9175-94B0-E9A7D1DBD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1DA03F-552C-E4B4-BACB-54EE4B65D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9DEA09-19C5-CEFD-E5C9-656CCB0D6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6D51-B5BC-4AA5-AFAA-029D372AA715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0E48DC-0DE2-4A2D-7A91-20BCA197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D3AA0C-C9C3-E8A1-DB45-46042DD66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9A4F-E81A-489E-A60A-C41DDAF43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235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D897A3-3348-1123-D2E6-C719FC9B0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E0563B-4339-EC8C-F84D-19DF68359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D1C34D-8984-45B8-D78C-71DA96D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6D51-B5BC-4AA5-AFAA-029D372AA715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E898C3-F433-406E-65DB-145364925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7F7370-18E8-8362-5C7D-540883FE0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9A4F-E81A-489E-A60A-C41DDAF43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38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8047F-4F37-530B-C0E7-A13947160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0C2AF9-14A5-6281-F52A-87F37CF61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64A75C-1F77-4F0A-C23E-8BD037B6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6D51-B5BC-4AA5-AFAA-029D372AA715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5EB986-3B91-8C3F-7CF0-C9B030D79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ABB610-07BD-0840-2CFD-F2572ADC3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9A4F-E81A-489E-A60A-C41DDAF43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50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B8CC06-7AF4-4580-16E5-7B6CF3905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5D3A35-C58C-6B69-1611-E5084E2168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25EAE0-DCBC-F4C6-D5CD-84AA7547B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DB0BF2-261B-3758-CB48-E16CF7D2A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6D51-B5BC-4AA5-AFAA-029D372AA715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3E87F6-3A2B-DFF7-7DBB-CA0678874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AE9C7B-4771-9B85-491A-F24D379D5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9A4F-E81A-489E-A60A-C41DDAF43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261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7A2354-3746-2992-4696-9190D7B62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AEBF74-BAAD-5B26-9DD0-453E84945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C2F18C-7EB8-0133-7A37-F45A324775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D66B292-8607-B5A6-868E-9D61B3A1F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5776683-7DBB-7CC1-0C26-8C177F2239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6212731-9680-787E-5069-FF12BD844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6D51-B5BC-4AA5-AFAA-029D372AA715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0443562-D49C-0AD3-270A-D6BB0F865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E384FF-60F2-7D28-3A11-A593D0D9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9A4F-E81A-489E-A60A-C41DDAF43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154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2BB941-FF33-EEDC-2440-9C7E98041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AA5F740-E3E5-35F2-9120-16BF1C857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6D51-B5BC-4AA5-AFAA-029D372AA715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E595E02-F460-9DEA-9AC4-307F73A9D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C2B4D6-F037-19E7-BB5E-47B267C80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9A4F-E81A-489E-A60A-C41DDAF43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951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49BEEB6-B834-5133-7289-F32550E14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6D51-B5BC-4AA5-AFAA-029D372AA715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3C1B98D-A7C6-D1C2-B962-5BB25EA3E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17398F-7CCD-57B7-DA04-F60892C72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9A4F-E81A-489E-A60A-C41DDAF43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75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32975-D56A-CE53-7BE2-4F943A699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591B19-45E4-48E3-6601-DF96B92F2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73F4D5-64C0-DC75-921B-832A013675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72C382-9BA4-610D-ED32-2B0A35114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6D51-B5BC-4AA5-AFAA-029D372AA715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8F4ED6-96E1-52E7-0806-6DA7E9793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F986F0-8073-1886-6B5E-8C5083C41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9A4F-E81A-489E-A60A-C41DDAF43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33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E66DF4-3007-70F5-1BDB-43B7B69A7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6F19D2C-80B2-6B0C-287E-9BD7BDEB4E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4D9A43B-A228-F240-1557-F7597F24F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CB7DFA-A6E9-DF4A-B8BF-4B2AFDF4B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6D51-B5BC-4AA5-AFAA-029D372AA715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13B990-9FE2-F524-F358-C9225F9AF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57CE28-58DF-784D-6B7F-12B1F0F21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9A4F-E81A-489E-A60A-C41DDAF43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187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896952-A71F-DE1B-0DDA-0A459C92A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F3D260-A03C-ACD0-55C2-5276EB6E1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AADAD2-AAD4-2039-FB01-8828FDC68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6D51-B5BC-4AA5-AFAA-029D372AA715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59857C-AE4C-4264-0C50-58D7D9F8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D3A11C-8F44-3BD1-5F9A-69A8A2139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9A4F-E81A-489E-A60A-C41DDAF43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171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8CD61FE-24D9-DFCA-906D-EC358DC471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99B8392-F21C-B611-943F-06359B4FDD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D60003-424F-427E-F3DE-757BF3A6B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6D51-B5BC-4AA5-AFAA-029D372AA715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91D615-0A1D-4BCF-923D-17E88DAFF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A4C64A-ED12-35CA-27DC-D74AC121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B9A4F-E81A-489E-A60A-C41DDAF43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53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94976-4492-F04F-3F0E-E19A0241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875F85-7CD4-F66B-20E3-28225BC4F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3B7551-DD7C-F703-4A0D-0461A1756C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B6D51-B5BC-4AA5-AFAA-029D372AA715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7E6984-195B-3837-53CA-FF03E89FA9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B7E51-4340-0E82-4449-319615B99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B9A4F-E81A-489E-A60A-C41DDAF43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58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slide" Target="slide5.xml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152C83-9EB3-BCE3-7235-B532CF9DF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8E6F3F-BEC2-36E6-D0C3-0004F46BF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4" r="11973"/>
          <a:stretch>
            <a:fillRect/>
          </a:stretch>
        </p:blipFill>
        <p:spPr>
          <a:xfrm>
            <a:off x="605642" y="1284028"/>
            <a:ext cx="2470068" cy="3107766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51D6898-49DA-4592-A151-3D0E61FDBE7C}"/>
              </a:ext>
            </a:extLst>
          </p:cNvPr>
          <p:cNvSpPr/>
          <p:nvPr/>
        </p:nvSpPr>
        <p:spPr>
          <a:xfrm>
            <a:off x="3127631" y="2581388"/>
            <a:ext cx="845872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ru-RU" sz="5400" b="1" cap="none" spc="0" dirty="0" err="1">
                <a:ln w="19050" cmpd="sng">
                  <a:solidFill>
                    <a:srgbClr val="E5843F"/>
                  </a:solidFill>
                  <a:prstDash val="solid"/>
                </a:ln>
                <a:solidFill>
                  <a:srgbClr val="C1CF66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Слоша</a:t>
            </a:r>
            <a:r>
              <a:rPr lang="ru-RU" sz="5400" b="1" cap="none" spc="0" dirty="0">
                <a:ln w="19050" cmpd="sng">
                  <a:solidFill>
                    <a:srgbClr val="E5843F"/>
                  </a:solidFill>
                  <a:prstDash val="solid"/>
                </a:ln>
                <a:solidFill>
                  <a:srgbClr val="C1CF66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и Волшебные слова </a:t>
            </a:r>
          </a:p>
        </p:txBody>
      </p:sp>
    </p:spTree>
    <p:extLst>
      <p:ext uri="{BB962C8B-B14F-4D97-AF65-F5344CB8AC3E}">
        <p14:creationId xmlns:p14="http://schemas.microsoft.com/office/powerpoint/2010/main" val="16873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6E1EA-BA51-CDE1-73FC-CFF2A7A3D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33FBCB-16A3-CCBB-271C-AF58E8105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hlinkClick r:id="rId4" action="ppaction://hlinksldjump"/>
            <a:extLst>
              <a:ext uri="{FF2B5EF4-FFF2-40B4-BE49-F238E27FC236}">
                <a16:creationId xmlns:a16="http://schemas.microsoft.com/office/drawing/2014/main" id="{4FE418F3-2F38-AF04-3E1D-4CE8CA508C63}"/>
              </a:ext>
            </a:extLst>
          </p:cNvPr>
          <p:cNvSpPr/>
          <p:nvPr/>
        </p:nvSpPr>
        <p:spPr>
          <a:xfrm>
            <a:off x="10592790" y="6365174"/>
            <a:ext cx="1599210" cy="49282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E5843F"/>
                </a:solidFill>
                <a:latin typeface="Arial Narrow" panose="020B0606020202030204" pitchFamily="34" charset="0"/>
              </a:rPr>
              <a:t>НАЧАТЬ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EE6A5F-D18A-91D7-91B5-1CAE090861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0" r="4241"/>
          <a:stretch>
            <a:fillRect/>
          </a:stretch>
        </p:blipFill>
        <p:spPr>
          <a:xfrm>
            <a:off x="699795" y="1377539"/>
            <a:ext cx="2666859" cy="3100894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E5A549D9-3346-DD86-BFCF-F3FFB57E4F7E}"/>
              </a:ext>
            </a:extLst>
          </p:cNvPr>
          <p:cNvSpPr/>
          <p:nvPr/>
        </p:nvSpPr>
        <p:spPr>
          <a:xfrm>
            <a:off x="4655127" y="2129370"/>
            <a:ext cx="6092041" cy="1597231"/>
          </a:xfrm>
          <a:prstGeom prst="wedgeRoundRectCallout">
            <a:avLst>
              <a:gd name="adj1" fmla="val -84576"/>
              <a:gd name="adj2" fmla="val -4414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glow rad="101600">
              <a:srgbClr val="C1CF66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E5843F"/>
                </a:solidFill>
                <a:latin typeface="Arial Narrow" panose="020B0606020202030204" pitchFamily="34" charset="0"/>
              </a:rPr>
              <a:t>Привет! Меня зовут </a:t>
            </a:r>
            <a:r>
              <a:rPr lang="ru-RU" sz="2400" b="1" dirty="0" err="1">
                <a:solidFill>
                  <a:srgbClr val="E5843F"/>
                </a:solidFill>
                <a:latin typeface="Arial Narrow" panose="020B0606020202030204" pitchFamily="34" charset="0"/>
              </a:rPr>
              <a:t>Слоша</a:t>
            </a:r>
            <a:r>
              <a:rPr lang="ru-RU" sz="2400" b="1" dirty="0">
                <a:solidFill>
                  <a:srgbClr val="E5843F"/>
                </a:solidFill>
                <a:latin typeface="Arial Narrow" panose="020B0606020202030204" pitchFamily="34" charset="0"/>
              </a:rPr>
              <a:t>. Сегодня нас ждут игры со словами. Будем делить их на слоги, искать ударение и разгадывать схемы! Начинаем?</a:t>
            </a:r>
          </a:p>
        </p:txBody>
      </p:sp>
    </p:spTree>
    <p:extLst>
      <p:ext uri="{BB962C8B-B14F-4D97-AF65-F5344CB8AC3E}">
        <p14:creationId xmlns:p14="http://schemas.microsoft.com/office/powerpoint/2010/main" val="1897816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E2643E-873B-DC91-9EEB-55DE9B496F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9" r="10118"/>
          <a:stretch>
            <a:fillRect/>
          </a:stretch>
        </p:blipFill>
        <p:spPr>
          <a:xfrm flipH="1">
            <a:off x="136565" y="4482167"/>
            <a:ext cx="1590900" cy="2084888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6A6E093-C2F4-A26A-2BAF-0EFADC24D51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A5A1BFBC-0DD3-61FB-3BFD-51F6C9DDCDDE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A093AC60-F9AD-845B-1FAB-28C816E110C3}"/>
                  </a:ext>
                </a:extLst>
              </p:cNvPr>
              <p:cNvGrpSpPr/>
              <p:nvPr/>
            </p:nvGrpSpPr>
            <p:grpSpPr>
              <a:xfrm>
                <a:off x="0" y="0"/>
                <a:ext cx="12192000" cy="6858000"/>
                <a:chOff x="0" y="0"/>
                <a:chExt cx="12192000" cy="6858000"/>
              </a:xfrm>
            </p:grpSpPr>
            <p:pic>
              <p:nvPicPr>
                <p:cNvPr id="7" name="Рисунок 6">
                  <a:extLst>
                    <a:ext uri="{FF2B5EF4-FFF2-40B4-BE49-F238E27FC236}">
                      <a16:creationId xmlns:a16="http://schemas.microsoft.com/office/drawing/2014/main" id="{DED1E874-5744-8E3F-A3B4-AE913F822D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12192000" cy="6858000"/>
                </a:xfrm>
                <a:prstGeom prst="rect">
                  <a:avLst/>
                </a:prstGeom>
              </p:spPr>
            </p:pic>
            <p:pic>
              <p:nvPicPr>
                <p:cNvPr id="8" name="Рисунок 7">
                  <a:extLst>
                    <a:ext uri="{FF2B5EF4-FFF2-40B4-BE49-F238E27FC236}">
                      <a16:creationId xmlns:a16="http://schemas.microsoft.com/office/drawing/2014/main" id="{D609079D-DA7B-5CE2-9DF4-D06A52F6A5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8441" t="70764" r="68004" b="27071"/>
                <a:stretch>
                  <a:fillRect/>
                </a:stretch>
              </p:blipFill>
              <p:spPr>
                <a:xfrm>
                  <a:off x="6305796" y="4851070"/>
                  <a:ext cx="433449" cy="148441"/>
                </a:xfrm>
                <a:prstGeom prst="rect">
                  <a:avLst/>
                </a:prstGeom>
              </p:spPr>
            </p:pic>
          </p:grpSp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B3642494-3F08-E57A-6A56-6E6CE8EED8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441" t="70764" r="68004" b="27071"/>
              <a:stretch>
                <a:fillRect/>
              </a:stretch>
            </p:blipFill>
            <p:spPr>
              <a:xfrm>
                <a:off x="9314211" y="4851070"/>
                <a:ext cx="433449" cy="148441"/>
              </a:xfrm>
              <a:prstGeom prst="rect">
                <a:avLst/>
              </a:prstGeom>
            </p:spPr>
          </p:pic>
        </p:grp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CAAC5951-D5F2-A779-BC36-2F6CCFE2E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354" t="32237" r="35503" b="65166"/>
            <a:stretch>
              <a:fillRect/>
            </a:stretch>
          </p:blipFill>
          <p:spPr>
            <a:xfrm>
              <a:off x="7635834" y="2671950"/>
              <a:ext cx="195944" cy="133598"/>
            </a:xfrm>
            <a:prstGeom prst="rect">
              <a:avLst/>
            </a:prstGeom>
          </p:spPr>
        </p:pic>
      </p:grpSp>
      <p:sp>
        <p:nvSpPr>
          <p:cNvPr id="19" name="Прямоугольник: скругленные углы 18">
            <a:hlinkClick r:id="rId5" action="ppaction://hlinksldjump"/>
            <a:extLst>
              <a:ext uri="{FF2B5EF4-FFF2-40B4-BE49-F238E27FC236}">
                <a16:creationId xmlns:a16="http://schemas.microsoft.com/office/drawing/2014/main" id="{85040C79-B899-41CA-838B-602DF08A3E0C}"/>
              </a:ext>
            </a:extLst>
          </p:cNvPr>
          <p:cNvSpPr/>
          <p:nvPr/>
        </p:nvSpPr>
        <p:spPr>
          <a:xfrm>
            <a:off x="10592790" y="6365174"/>
            <a:ext cx="1599210" cy="49282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E5843F"/>
                </a:solidFill>
                <a:latin typeface="Arial Narrow" panose="020B0606020202030204" pitchFamily="34" charset="0"/>
              </a:rPr>
              <a:t>ИГРАТЬ</a:t>
            </a:r>
          </a:p>
        </p:txBody>
      </p:sp>
    </p:spTree>
    <p:extLst>
      <p:ext uri="{BB962C8B-B14F-4D97-AF65-F5344CB8AC3E}">
        <p14:creationId xmlns:p14="http://schemas.microsoft.com/office/powerpoint/2010/main" val="1924848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3B3C0C-E129-5747-1105-036B625C3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0330218-F3C0-BBE1-574B-250A521285A2}"/>
              </a:ext>
            </a:extLst>
          </p:cNvPr>
          <p:cNvSpPr/>
          <p:nvPr/>
        </p:nvSpPr>
        <p:spPr>
          <a:xfrm>
            <a:off x="3885299" y="65315"/>
            <a:ext cx="442140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19050" cmpd="sng">
                  <a:solidFill>
                    <a:srgbClr val="E5843F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latin typeface="Arial Narrow" panose="020B0606020202030204" pitchFamily="34" charset="0"/>
              </a:rPr>
              <a:t>НАКОРМИ СЛОШУ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BD46D1F6-280B-48A6-6488-BC448D003440}"/>
              </a:ext>
            </a:extLst>
          </p:cNvPr>
          <p:cNvGrpSpPr/>
          <p:nvPr/>
        </p:nvGrpSpPr>
        <p:grpSpPr>
          <a:xfrm>
            <a:off x="1585282" y="4696691"/>
            <a:ext cx="1860615" cy="1745673"/>
            <a:chOff x="1573406" y="4661065"/>
            <a:chExt cx="1860615" cy="1745673"/>
          </a:xfrm>
          <a:effectLst/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FD75746F-74D3-29B0-D0D3-D38C037F1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3406" y="4661065"/>
              <a:ext cx="1860615" cy="1745673"/>
            </a:xfrm>
            <a:prstGeom prst="rect">
              <a:avLst/>
            </a:prstGeom>
            <a:effectLst/>
          </p:spPr>
        </p:pic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CE6E2FD-3735-DF5C-3585-9D9D31C04C8E}"/>
                </a:ext>
              </a:extLst>
            </p:cNvPr>
            <p:cNvSpPr/>
            <p:nvPr/>
          </p:nvSpPr>
          <p:spPr>
            <a:xfrm>
              <a:off x="1817573" y="5716472"/>
              <a:ext cx="1338828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600" b="1" cap="none" spc="0" dirty="0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/>
                  <a:latin typeface="Arial Narrow" panose="020B0606020202030204" pitchFamily="34" charset="0"/>
                </a:rPr>
                <a:t>1 слог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3546AAD9-5E3F-EA5E-8B43-0F8E7369F7B6}"/>
              </a:ext>
            </a:extLst>
          </p:cNvPr>
          <p:cNvGrpSpPr/>
          <p:nvPr/>
        </p:nvGrpSpPr>
        <p:grpSpPr>
          <a:xfrm>
            <a:off x="3768198" y="4716706"/>
            <a:ext cx="1917573" cy="1799113"/>
            <a:chOff x="3729696" y="4803570"/>
            <a:chExt cx="1917573" cy="1799113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5CE7E40-D9AE-E94C-6A3C-942F0B3B4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9696" y="4803570"/>
              <a:ext cx="1917573" cy="1799113"/>
            </a:xfrm>
            <a:prstGeom prst="rect">
              <a:avLst/>
            </a:prstGeom>
          </p:spPr>
        </p:pic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E8FC1612-37CC-1B31-654E-2785DB915A5B}"/>
                </a:ext>
              </a:extLst>
            </p:cNvPr>
            <p:cNvSpPr/>
            <p:nvPr/>
          </p:nvSpPr>
          <p:spPr>
            <a:xfrm>
              <a:off x="3914071" y="5858976"/>
              <a:ext cx="1548821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600" b="1" dirty="0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latin typeface="Arial Narrow" panose="020B0606020202030204" pitchFamily="34" charset="0"/>
                </a:rPr>
                <a:t>2</a:t>
              </a:r>
              <a:r>
                <a:rPr lang="ru-RU" sz="3600" b="1" cap="none" spc="0" dirty="0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/>
                  <a:latin typeface="Arial Narrow" panose="020B0606020202030204" pitchFamily="34" charset="0"/>
                </a:rPr>
                <a:t> слога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2F641404-69FD-0661-F019-5B17646E9EC6}"/>
              </a:ext>
            </a:extLst>
          </p:cNvPr>
          <p:cNvGrpSpPr/>
          <p:nvPr/>
        </p:nvGrpSpPr>
        <p:grpSpPr>
          <a:xfrm>
            <a:off x="5962052" y="4716706"/>
            <a:ext cx="1917573" cy="1839143"/>
            <a:chOff x="5718829" y="4750130"/>
            <a:chExt cx="1960238" cy="1839142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17C1E926-0FBA-D951-2AE2-BA4DE160F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8829" y="4750130"/>
              <a:ext cx="1960238" cy="1839142"/>
            </a:xfrm>
            <a:prstGeom prst="rect">
              <a:avLst/>
            </a:prstGeom>
          </p:spPr>
        </p:pic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D7A75713-2599-7175-472D-D13E81C3BD75}"/>
                </a:ext>
              </a:extLst>
            </p:cNvPr>
            <p:cNvSpPr/>
            <p:nvPr/>
          </p:nvSpPr>
          <p:spPr>
            <a:xfrm>
              <a:off x="6000259" y="5831660"/>
              <a:ext cx="1548822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600" b="1" cap="none" spc="0" dirty="0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/>
                  <a:latin typeface="Arial Narrow" panose="020B0606020202030204" pitchFamily="34" charset="0"/>
                </a:rPr>
                <a:t>3 слога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6F7587E1-EF47-F3AE-F2F3-B5D07E88C4F6}"/>
              </a:ext>
            </a:extLst>
          </p:cNvPr>
          <p:cNvGrpSpPr/>
          <p:nvPr/>
        </p:nvGrpSpPr>
        <p:grpSpPr>
          <a:xfrm>
            <a:off x="8154930" y="4716705"/>
            <a:ext cx="1960239" cy="1839143"/>
            <a:chOff x="7947106" y="4696691"/>
            <a:chExt cx="1960239" cy="1839143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69B10835-ADD7-8FE1-5CF9-C1013C84F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7106" y="4696691"/>
              <a:ext cx="1960239" cy="1839143"/>
            </a:xfrm>
            <a:prstGeom prst="rect">
              <a:avLst/>
            </a:prstGeom>
          </p:spPr>
        </p:pic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8F0CCFA9-C121-7E4E-9FC1-3C489AA124B5}"/>
                </a:ext>
              </a:extLst>
            </p:cNvPr>
            <p:cNvSpPr/>
            <p:nvPr/>
          </p:nvSpPr>
          <p:spPr>
            <a:xfrm>
              <a:off x="8223387" y="5776688"/>
              <a:ext cx="1548822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600" b="1" dirty="0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latin typeface="Arial Narrow" panose="020B0606020202030204" pitchFamily="34" charset="0"/>
                </a:rPr>
                <a:t>4</a:t>
              </a:r>
              <a:r>
                <a:rPr lang="ru-RU" sz="3600" b="1" cap="none" spc="0" dirty="0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/>
                  <a:latin typeface="Arial Narrow" panose="020B0606020202030204" pitchFamily="34" charset="0"/>
                </a:rPr>
                <a:t> слога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5D5CD0A0-2902-931B-2925-0D6823591F7E}"/>
              </a:ext>
            </a:extLst>
          </p:cNvPr>
          <p:cNvGrpSpPr/>
          <p:nvPr/>
        </p:nvGrpSpPr>
        <p:grpSpPr>
          <a:xfrm>
            <a:off x="8003969" y="1043463"/>
            <a:ext cx="1369358" cy="1230662"/>
            <a:chOff x="8003969" y="1043463"/>
            <a:chExt cx="1369358" cy="1230662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D9D1F0DB-8414-97CD-27C9-DAA2AF3BD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3969" y="1043463"/>
              <a:ext cx="1369358" cy="1230662"/>
            </a:xfrm>
            <a:prstGeom prst="rect">
              <a:avLst/>
            </a:prstGeom>
            <a:effectLst>
              <a:glow rad="101600">
                <a:schemeClr val="bg1">
                  <a:alpha val="60000"/>
                </a:schemeClr>
              </a:glow>
            </a:effectLst>
          </p:spPr>
        </p:pic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F601F88-98B3-6A94-89F7-DCC79C0BAA8F}"/>
                </a:ext>
              </a:extLst>
            </p:cNvPr>
            <p:cNvSpPr/>
            <p:nvPr/>
          </p:nvSpPr>
          <p:spPr>
            <a:xfrm>
              <a:off x="8091368" y="1455705"/>
              <a:ext cx="1194559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600" b="1" cap="none" spc="0" dirty="0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635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Arial Narrow" panose="020B0606020202030204" pitchFamily="34" charset="0"/>
                </a:rPr>
                <a:t>ТОРТ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7DD1AC76-BD51-2D32-B818-C9F3EE7BB90F}"/>
              </a:ext>
            </a:extLst>
          </p:cNvPr>
          <p:cNvGrpSpPr/>
          <p:nvPr/>
        </p:nvGrpSpPr>
        <p:grpSpPr>
          <a:xfrm>
            <a:off x="1260129" y="925415"/>
            <a:ext cx="1483072" cy="1235894"/>
            <a:chOff x="1260129" y="925415"/>
            <a:chExt cx="1483072" cy="1235894"/>
          </a:xfrm>
        </p:grpSpPr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9019D393-66FC-1498-8441-17854145E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0129" y="925415"/>
              <a:ext cx="1483072" cy="1235894"/>
            </a:xfrm>
            <a:prstGeom prst="rect">
              <a:avLst/>
            </a:prstGeom>
            <a:effectLst>
              <a:glow rad="101600">
                <a:schemeClr val="bg1">
                  <a:alpha val="60000"/>
                </a:schemeClr>
              </a:glow>
            </a:effectLst>
          </p:spPr>
        </p:pic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78E9BF72-294D-FB84-EB63-D27BFE6A276D}"/>
                </a:ext>
              </a:extLst>
            </p:cNvPr>
            <p:cNvSpPr/>
            <p:nvPr/>
          </p:nvSpPr>
          <p:spPr>
            <a:xfrm>
              <a:off x="1273743" y="1228799"/>
              <a:ext cx="1455848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600" b="1" cap="none" spc="0" dirty="0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rial Narrow" panose="020B0606020202030204" pitchFamily="34" charset="0"/>
                </a:rPr>
                <a:t>АРБУЗ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4FF09C6C-9B2B-8491-EB71-83257B1EC2FA}"/>
              </a:ext>
            </a:extLst>
          </p:cNvPr>
          <p:cNvGrpSpPr/>
          <p:nvPr/>
        </p:nvGrpSpPr>
        <p:grpSpPr>
          <a:xfrm>
            <a:off x="5082779" y="900071"/>
            <a:ext cx="2238113" cy="1341319"/>
            <a:chOff x="5148790" y="1405052"/>
            <a:chExt cx="2238113" cy="1341319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62E52CC0-3FDB-D500-10E7-5FB8F9F30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1395" y="1405052"/>
              <a:ext cx="1419444" cy="1341319"/>
            </a:xfrm>
            <a:prstGeom prst="rect">
              <a:avLst/>
            </a:prstGeom>
            <a:effectLst>
              <a:glow rad="101600">
                <a:schemeClr val="bg1">
                  <a:alpha val="60000"/>
                </a:schemeClr>
              </a:glow>
            </a:effectLst>
          </p:spPr>
        </p:pic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16ED38A5-CFA0-EF06-5F54-D26CE0B58DA2}"/>
                </a:ext>
              </a:extLst>
            </p:cNvPr>
            <p:cNvSpPr/>
            <p:nvPr/>
          </p:nvSpPr>
          <p:spPr>
            <a:xfrm>
              <a:off x="5148790" y="1778870"/>
              <a:ext cx="2238113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600" b="1" dirty="0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rial Narrow" panose="020B0606020202030204" pitchFamily="34" charset="0"/>
                </a:rPr>
                <a:t>КЛУБНИКА</a:t>
              </a:r>
              <a:endParaRPr lang="ru-RU" sz="36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Narrow" panose="020B0606020202030204" pitchFamily="34" charset="0"/>
              </a:endParaRP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82DA70C2-8E62-B3DF-8371-9BE597B5C927}"/>
              </a:ext>
            </a:extLst>
          </p:cNvPr>
          <p:cNvGrpSpPr/>
          <p:nvPr/>
        </p:nvGrpSpPr>
        <p:grpSpPr>
          <a:xfrm>
            <a:off x="3217938" y="865942"/>
            <a:ext cx="1313786" cy="1102659"/>
            <a:chOff x="3217938" y="865942"/>
            <a:chExt cx="1313786" cy="1102659"/>
          </a:xfrm>
        </p:grpSpPr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C95EE035-A634-0203-4E15-62C8373F8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7938" y="865942"/>
              <a:ext cx="1313786" cy="1102659"/>
            </a:xfrm>
            <a:prstGeom prst="rect">
              <a:avLst/>
            </a:prstGeom>
            <a:effectLst>
              <a:glow rad="101600">
                <a:schemeClr val="bg1">
                  <a:alpha val="60000"/>
                </a:schemeClr>
              </a:glow>
            </a:effectLst>
          </p:spPr>
        </p:pic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FBB89AB7-659A-F278-79F3-FF9BE57B25E5}"/>
                </a:ext>
              </a:extLst>
            </p:cNvPr>
            <p:cNvSpPr/>
            <p:nvPr/>
          </p:nvSpPr>
          <p:spPr>
            <a:xfrm>
              <a:off x="3317877" y="1170195"/>
              <a:ext cx="1088760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600" b="1" cap="none" spc="0" dirty="0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Arial Narrow" panose="020B0606020202030204" pitchFamily="34" charset="0"/>
                </a:rPr>
                <a:t>СЫР</a:t>
              </a: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270DD3C9-E4D2-D9D9-C3E9-6DE48C69D0D9}"/>
              </a:ext>
            </a:extLst>
          </p:cNvPr>
          <p:cNvGrpSpPr/>
          <p:nvPr/>
        </p:nvGrpSpPr>
        <p:grpSpPr>
          <a:xfrm>
            <a:off x="395861" y="2338266"/>
            <a:ext cx="2081019" cy="1367565"/>
            <a:chOff x="395861" y="2338266"/>
            <a:chExt cx="2081019" cy="1367565"/>
          </a:xfrm>
        </p:grpSpPr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08242829-CB1F-595E-59F4-28D445EDE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358" y="2338266"/>
              <a:ext cx="1632024" cy="1367565"/>
            </a:xfrm>
            <a:prstGeom prst="rect">
              <a:avLst/>
            </a:prstGeom>
            <a:effectLst>
              <a:glow rad="101600">
                <a:schemeClr val="bg1">
                  <a:alpha val="60000"/>
                </a:schemeClr>
              </a:glow>
            </a:effectLst>
          </p:spPr>
        </p:pic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6B12E2CA-8C6E-5FAA-E0DF-97B662BEE4E5}"/>
                </a:ext>
              </a:extLst>
            </p:cNvPr>
            <p:cNvSpPr/>
            <p:nvPr/>
          </p:nvSpPr>
          <p:spPr>
            <a:xfrm>
              <a:off x="395861" y="2746371"/>
              <a:ext cx="2081019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600" b="1" dirty="0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Arial Narrow" panose="020B0606020202030204" pitchFamily="34" charset="0"/>
                </a:rPr>
                <a:t>ЕЖЕВИКА</a:t>
              </a:r>
              <a:endParaRPr lang="ru-RU" sz="36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anose="020B0606020202030204" pitchFamily="34" charset="0"/>
              </a:endParaRP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FA71DD53-6B45-F068-7990-DD74A071C2FE}"/>
              </a:ext>
            </a:extLst>
          </p:cNvPr>
          <p:cNvGrpSpPr/>
          <p:nvPr/>
        </p:nvGrpSpPr>
        <p:grpSpPr>
          <a:xfrm>
            <a:off x="2728913" y="2272854"/>
            <a:ext cx="2193229" cy="1161950"/>
            <a:chOff x="2728913" y="2272854"/>
            <a:chExt cx="2193229" cy="1161950"/>
          </a:xfrm>
        </p:grpSpPr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79C1029D-0429-7313-CBAE-AAED38B46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0585" y="2272854"/>
              <a:ext cx="1389883" cy="1161950"/>
            </a:xfrm>
            <a:prstGeom prst="rect">
              <a:avLst/>
            </a:prstGeom>
            <a:effectLst>
              <a:glow rad="101600">
                <a:schemeClr val="bg1">
                  <a:alpha val="60000"/>
                </a:schemeClr>
              </a:glow>
            </a:effectLst>
          </p:spPr>
        </p:pic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C87323CC-9F50-42E6-DDC1-BF06BAB0D535}"/>
                </a:ext>
              </a:extLst>
            </p:cNvPr>
            <p:cNvSpPr/>
            <p:nvPr/>
          </p:nvSpPr>
          <p:spPr>
            <a:xfrm>
              <a:off x="2728913" y="2548766"/>
              <a:ext cx="2193229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600" b="1" cap="none" spc="0" dirty="0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rial Narrow" panose="020B0606020202030204" pitchFamily="34" charset="0"/>
                </a:rPr>
                <a:t>ШОКОЛАД</a:t>
              </a: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C31E7238-6178-3C53-BF3F-CA9F1E1AF3AF}"/>
              </a:ext>
            </a:extLst>
          </p:cNvPr>
          <p:cNvGrpSpPr/>
          <p:nvPr/>
        </p:nvGrpSpPr>
        <p:grpSpPr>
          <a:xfrm>
            <a:off x="7427149" y="2616619"/>
            <a:ext cx="1547219" cy="1020148"/>
            <a:chOff x="7427149" y="2616619"/>
            <a:chExt cx="1547219" cy="1020148"/>
          </a:xfrm>
        </p:grpSpPr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1F021578-1B40-21D9-4756-5623378C4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5242" y="2616619"/>
              <a:ext cx="1219375" cy="1020148"/>
            </a:xfrm>
            <a:prstGeom prst="rect">
              <a:avLst/>
            </a:prstGeom>
            <a:effectLst>
              <a:glow rad="101600">
                <a:schemeClr val="bg1">
                  <a:alpha val="60000"/>
                </a:schemeClr>
              </a:glow>
            </a:effectLst>
          </p:spPr>
        </p:pic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7150EB0D-05FB-5DB4-FB8B-55E4AB15C145}"/>
                </a:ext>
              </a:extLst>
            </p:cNvPr>
            <p:cNvSpPr/>
            <p:nvPr/>
          </p:nvSpPr>
          <p:spPr>
            <a:xfrm>
              <a:off x="7427149" y="2871931"/>
              <a:ext cx="1547219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600" b="1" dirty="0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rial Narrow" panose="020B0606020202030204" pitchFamily="34" charset="0"/>
                </a:rPr>
                <a:t>БАНАН</a:t>
              </a:r>
              <a:endParaRPr lang="ru-RU" sz="36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Narrow" panose="020B0606020202030204" pitchFamily="34" charset="0"/>
              </a:endParaRPr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EC95C321-7F3E-DF97-4A47-A55D74062486}"/>
              </a:ext>
            </a:extLst>
          </p:cNvPr>
          <p:cNvGrpSpPr/>
          <p:nvPr/>
        </p:nvGrpSpPr>
        <p:grpSpPr>
          <a:xfrm>
            <a:off x="4627936" y="2850045"/>
            <a:ext cx="2906566" cy="1346493"/>
            <a:chOff x="4627936" y="2850045"/>
            <a:chExt cx="2906566" cy="1346493"/>
          </a:xfrm>
        </p:grpSpPr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486C6784-5F99-2EF5-99E2-78BD639A5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8671" y="2850045"/>
              <a:ext cx="1278488" cy="1346493"/>
            </a:xfrm>
            <a:prstGeom prst="rect">
              <a:avLst/>
            </a:prstGeom>
            <a:effectLst>
              <a:glow rad="101600">
                <a:schemeClr val="bg1">
                  <a:alpha val="60000"/>
                </a:schemeClr>
              </a:glow>
            </a:effectLst>
          </p:spPr>
        </p:pic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81CAF8A9-442A-279D-D16A-E60EB968ECA6}"/>
                </a:ext>
              </a:extLst>
            </p:cNvPr>
            <p:cNvSpPr/>
            <p:nvPr/>
          </p:nvSpPr>
          <p:spPr>
            <a:xfrm>
              <a:off x="4627936" y="3275730"/>
              <a:ext cx="2906566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600" b="1" cap="none" spc="0" dirty="0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>
                    <a:glow rad="635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Arial Narrow" panose="020B0606020202030204" pitchFamily="34" charset="0"/>
                </a:rPr>
                <a:t>МАРМЕЛАДКА</a:t>
              </a:r>
            </a:p>
          </p:txBody>
        </p:sp>
      </p:grpSp>
      <p:sp>
        <p:nvSpPr>
          <p:cNvPr id="58" name="Прямоугольник: скругленные углы 57">
            <a:hlinkClick r:id="rId15" action="ppaction://hlinksldjump"/>
            <a:extLst>
              <a:ext uri="{FF2B5EF4-FFF2-40B4-BE49-F238E27FC236}">
                <a16:creationId xmlns:a16="http://schemas.microsoft.com/office/drawing/2014/main" id="{793077BB-AAE9-EA4B-434D-5B905C272D2F}"/>
              </a:ext>
            </a:extLst>
          </p:cNvPr>
          <p:cNvSpPr/>
          <p:nvPr/>
        </p:nvSpPr>
        <p:spPr>
          <a:xfrm>
            <a:off x="10592790" y="6365174"/>
            <a:ext cx="1599210" cy="49282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E5843F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2060567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85185E-6 L -0.50365 0.599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82" y="2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77556E-17 L 0.22787 0.6201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93" y="3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81481E-6 L 0.06745 0.616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2" y="30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-0.10977 0.6321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95" y="3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0.63776 0.3870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888" y="1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L 0.25391 0.43681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95" y="2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96296E-6 L -0.2819 0.3990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02" y="1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59259E-6 L 0.26289 0.325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38" y="1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F25EE12-BDDE-2FCF-096B-065D8C743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0BE9FA7-A8AE-464B-D633-FD309B601302}"/>
              </a:ext>
            </a:extLst>
          </p:cNvPr>
          <p:cNvSpPr/>
          <p:nvPr/>
        </p:nvSpPr>
        <p:spPr>
          <a:xfrm>
            <a:off x="4731127" y="1290916"/>
            <a:ext cx="1351429" cy="56477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7A1F292-1012-E874-3090-BCF1F7F62C3C}"/>
              </a:ext>
            </a:extLst>
          </p:cNvPr>
          <p:cNvGrpSpPr/>
          <p:nvPr/>
        </p:nvGrpSpPr>
        <p:grpSpPr>
          <a:xfrm>
            <a:off x="6640608" y="1129551"/>
            <a:ext cx="1806388" cy="887506"/>
            <a:chOff x="5800166" y="2702857"/>
            <a:chExt cx="1806388" cy="887506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E9A433FA-6534-8B2C-5B00-88D820E26CE3}"/>
                </a:ext>
              </a:extLst>
            </p:cNvPr>
            <p:cNvSpPr/>
            <p:nvPr/>
          </p:nvSpPr>
          <p:spPr>
            <a:xfrm>
              <a:off x="5800166" y="2864223"/>
              <a:ext cx="903194" cy="56477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D3E904D5-AAA7-2633-E42B-60FDBF257AEE}"/>
                </a:ext>
              </a:extLst>
            </p:cNvPr>
            <p:cNvSpPr/>
            <p:nvPr/>
          </p:nvSpPr>
          <p:spPr>
            <a:xfrm>
              <a:off x="6703360" y="2864222"/>
              <a:ext cx="903194" cy="56477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F129396D-9038-13A7-FD0A-C52B7A3AFB83}"/>
                </a:ext>
              </a:extLst>
            </p:cNvPr>
            <p:cNvCxnSpPr>
              <a:cxnSpLocks/>
            </p:cNvCxnSpPr>
            <p:nvPr/>
          </p:nvCxnSpPr>
          <p:spPr>
            <a:xfrm>
              <a:off x="6703360" y="2702857"/>
              <a:ext cx="0" cy="8875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69992D5F-5AF1-0861-CB08-407006494406}"/>
              </a:ext>
            </a:extLst>
          </p:cNvPr>
          <p:cNvGrpSpPr/>
          <p:nvPr/>
        </p:nvGrpSpPr>
        <p:grpSpPr>
          <a:xfrm>
            <a:off x="9005048" y="1129551"/>
            <a:ext cx="2144802" cy="887506"/>
            <a:chOff x="6022041" y="3225051"/>
            <a:chExt cx="2144802" cy="887506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C09E03AE-684B-55CC-3DFB-C419ADB17D83}"/>
                </a:ext>
              </a:extLst>
            </p:cNvPr>
            <p:cNvSpPr/>
            <p:nvPr/>
          </p:nvSpPr>
          <p:spPr>
            <a:xfrm>
              <a:off x="6022041" y="3386418"/>
              <a:ext cx="714934" cy="56477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67CEB628-EA0D-BCA3-B28B-0E7BE9A78BD9}"/>
                </a:ext>
              </a:extLst>
            </p:cNvPr>
            <p:cNvSpPr/>
            <p:nvPr/>
          </p:nvSpPr>
          <p:spPr>
            <a:xfrm>
              <a:off x="6736975" y="3386417"/>
              <a:ext cx="714934" cy="56477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7734F938-C23E-24CD-5E1F-9494539AE6A9}"/>
                </a:ext>
              </a:extLst>
            </p:cNvPr>
            <p:cNvSpPr/>
            <p:nvPr/>
          </p:nvSpPr>
          <p:spPr>
            <a:xfrm>
              <a:off x="7451909" y="3386416"/>
              <a:ext cx="714934" cy="56477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990C5D49-A21A-4F6E-1D58-154D8816E348}"/>
                </a:ext>
              </a:extLst>
            </p:cNvPr>
            <p:cNvCxnSpPr>
              <a:cxnSpLocks/>
            </p:cNvCxnSpPr>
            <p:nvPr/>
          </p:nvCxnSpPr>
          <p:spPr>
            <a:xfrm>
              <a:off x="6736975" y="3225051"/>
              <a:ext cx="0" cy="8875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063D36EF-0613-559E-5C02-C9FE5737FC72}"/>
                </a:ext>
              </a:extLst>
            </p:cNvPr>
            <p:cNvCxnSpPr>
              <a:cxnSpLocks/>
            </p:cNvCxnSpPr>
            <p:nvPr/>
          </p:nvCxnSpPr>
          <p:spPr>
            <a:xfrm>
              <a:off x="7456390" y="3225051"/>
              <a:ext cx="0" cy="8875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788315D-1F3E-F6A5-2F80-F59C81D6DFD7}"/>
              </a:ext>
            </a:extLst>
          </p:cNvPr>
          <p:cNvSpPr/>
          <p:nvPr/>
        </p:nvSpPr>
        <p:spPr>
          <a:xfrm>
            <a:off x="0" y="0"/>
            <a:ext cx="5546911" cy="56477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E5843F"/>
                </a:solidFill>
              </a:rPr>
              <a:t>Раздели слово на слоги. Выбери подходящую схему. *Нажми на мыльный пузырь, затем на слово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5A8A46F-B91D-27A4-B1B6-AD4411B1D9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22" y="3971347"/>
            <a:ext cx="2572259" cy="2709082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5FF7372-283C-1793-F1C3-D33CBD0F2E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608" y="2873206"/>
            <a:ext cx="2441858" cy="2330807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AB8E544-1CB6-0D32-ACB8-986631A4A47D}"/>
              </a:ext>
            </a:extLst>
          </p:cNvPr>
          <p:cNvSpPr/>
          <p:nvPr/>
        </p:nvSpPr>
        <p:spPr>
          <a:xfrm>
            <a:off x="6910058" y="3576944"/>
            <a:ext cx="19029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1CF66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РЫБА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633FC11-F911-D7CA-2187-65B3247782E7}"/>
              </a:ext>
            </a:extLst>
          </p:cNvPr>
          <p:cNvSpPr/>
          <p:nvPr/>
        </p:nvSpPr>
        <p:spPr>
          <a:xfrm>
            <a:off x="6298450" y="3576944"/>
            <a:ext cx="3126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1CF66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ЛЯГУШКА</a:t>
            </a:r>
            <a:endParaRPr lang="ru-RU" sz="54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rgbClr val="C1CF66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3E2B8E5-7688-B7E6-BE37-752CB2242460}"/>
              </a:ext>
            </a:extLst>
          </p:cNvPr>
          <p:cNvSpPr/>
          <p:nvPr/>
        </p:nvSpPr>
        <p:spPr>
          <a:xfrm>
            <a:off x="6914805" y="3576942"/>
            <a:ext cx="1893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1CF66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СЛОН</a:t>
            </a:r>
            <a:endParaRPr lang="ru-RU" sz="54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rgbClr val="C1CF66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D565CC6-7795-30CD-DB1C-AA2881453CEC}"/>
              </a:ext>
            </a:extLst>
          </p:cNvPr>
          <p:cNvSpPr/>
          <p:nvPr/>
        </p:nvSpPr>
        <p:spPr>
          <a:xfrm>
            <a:off x="7016500" y="3576940"/>
            <a:ext cx="17090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1CF66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КРАБ</a:t>
            </a:r>
            <a:endParaRPr lang="ru-RU" sz="54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rgbClr val="C1CF66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E283CC1-2C60-AB89-1B25-264C2A7DE70A}"/>
              </a:ext>
            </a:extLst>
          </p:cNvPr>
          <p:cNvSpPr/>
          <p:nvPr/>
        </p:nvSpPr>
        <p:spPr>
          <a:xfrm>
            <a:off x="6519672" y="3576938"/>
            <a:ext cx="26612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1CF66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КОРОВА</a:t>
            </a:r>
            <a:endParaRPr lang="ru-RU" sz="54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rgbClr val="C1CF66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5B312D7-5EA4-559D-6A58-9AAA09556C22}"/>
              </a:ext>
            </a:extLst>
          </p:cNvPr>
          <p:cNvSpPr/>
          <p:nvPr/>
        </p:nvSpPr>
        <p:spPr>
          <a:xfrm>
            <a:off x="6968640" y="3576938"/>
            <a:ext cx="17633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C1CF66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РОЗА</a:t>
            </a:r>
            <a:endParaRPr lang="ru-RU" sz="54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rgbClr val="C1CF66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3" name="Прямоугольник: скругленные углы 32">
            <a:hlinkClick r:id="rId6" action="ppaction://hlinksldjump"/>
            <a:extLst>
              <a:ext uri="{FF2B5EF4-FFF2-40B4-BE49-F238E27FC236}">
                <a16:creationId xmlns:a16="http://schemas.microsoft.com/office/drawing/2014/main" id="{064F8C7F-C4A0-CFCE-52EC-6C887B23CCBB}"/>
              </a:ext>
            </a:extLst>
          </p:cNvPr>
          <p:cNvSpPr/>
          <p:nvPr/>
        </p:nvSpPr>
        <p:spPr>
          <a:xfrm>
            <a:off x="10592790" y="6434016"/>
            <a:ext cx="1599210" cy="49282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E5843F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37285636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25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625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-0.02513 -0.3634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3" y="-1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0.18685 -0.3594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36" y="-1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-0.19427 -0.3581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14" y="-1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11111E-6 L -0.20494 -0.3581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47" y="-1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11111E-6 L 0.1832 -0.35648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54" y="-17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11111E-6 L -0.02513 -0.36134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3" y="-1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2" grpId="2"/>
      <p:bldP spid="28" grpId="0"/>
      <p:bldP spid="28" grpId="1"/>
      <p:bldP spid="28" grpId="2"/>
      <p:bldP spid="29" grpId="0"/>
      <p:bldP spid="29" grpId="1"/>
      <p:bldP spid="29" grpId="2"/>
      <p:bldP spid="30" grpId="0"/>
      <p:bldP spid="30" grpId="1"/>
      <p:bldP spid="30" grpId="2"/>
      <p:bldP spid="31" grpId="0"/>
      <p:bldP spid="31" grpId="1"/>
      <p:bldP spid="31" grpId="2"/>
      <p:bldP spid="32" grpId="0"/>
      <p:bldP spid="32" grpId="1"/>
      <p:bldP spid="32" grpId="2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76CE5F-216A-C8CD-F725-F6D252E51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8252B20-37B4-03A7-B4FB-49431F6459A4}"/>
              </a:ext>
            </a:extLst>
          </p:cNvPr>
          <p:cNvSpPr/>
          <p:nvPr/>
        </p:nvSpPr>
        <p:spPr>
          <a:xfrm>
            <a:off x="0" y="0"/>
            <a:ext cx="5997388" cy="56477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E5843F"/>
                </a:solidFill>
              </a:rPr>
              <a:t>Найди ударный слог и поставь ударение над схемой.</a:t>
            </a:r>
          </a:p>
          <a:p>
            <a:pPr algn="ctr"/>
            <a:r>
              <a:rPr lang="ru-RU" b="1" dirty="0">
                <a:solidFill>
                  <a:srgbClr val="E5843F"/>
                </a:solidFill>
              </a:rPr>
              <a:t>*Нажать на доску, затем два раза на схему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B81DF367-8CD7-0C82-C70D-C5D2F037395F}"/>
              </a:ext>
            </a:extLst>
          </p:cNvPr>
          <p:cNvGrpSpPr/>
          <p:nvPr/>
        </p:nvGrpSpPr>
        <p:grpSpPr>
          <a:xfrm>
            <a:off x="4661493" y="2187893"/>
            <a:ext cx="2362506" cy="2128613"/>
            <a:chOff x="4661493" y="2187893"/>
            <a:chExt cx="2362506" cy="2128613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925AE149-FE83-3B15-2129-D298E9F49056}"/>
                </a:ext>
              </a:extLst>
            </p:cNvPr>
            <p:cNvSpPr/>
            <p:nvPr/>
          </p:nvSpPr>
          <p:spPr>
            <a:xfrm>
              <a:off x="4661493" y="2187893"/>
              <a:ext cx="2362506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>
                  <a:ln w="22225">
                    <a:solidFill>
                      <a:srgbClr val="E5843F"/>
                    </a:solidFill>
                    <a:prstDash val="solid"/>
                  </a:ln>
                  <a:solidFill>
                    <a:srgbClr val="C1CF66"/>
                  </a:solidFill>
                  <a:effectLst>
                    <a:glow rad="635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БЕЛКА</a:t>
              </a:r>
            </a:p>
          </p:txBody>
        </p: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AA1F2683-5684-4850-418F-4FCBBB2BB9A0}"/>
                </a:ext>
              </a:extLst>
            </p:cNvPr>
            <p:cNvGrpSpPr/>
            <p:nvPr/>
          </p:nvGrpSpPr>
          <p:grpSpPr>
            <a:xfrm>
              <a:off x="4939552" y="3429000"/>
              <a:ext cx="1806388" cy="887506"/>
              <a:chOff x="5800166" y="2702857"/>
              <a:chExt cx="1806388" cy="887506"/>
            </a:xfrm>
          </p:grpSpPr>
          <p:sp>
            <p:nvSpPr>
              <p:cNvPr id="9" name="Прямоугольник: скругленные углы 8">
                <a:extLst>
                  <a:ext uri="{FF2B5EF4-FFF2-40B4-BE49-F238E27FC236}">
                    <a16:creationId xmlns:a16="http://schemas.microsoft.com/office/drawing/2014/main" id="{FCAE7C47-4E03-0439-598A-C3169297A09B}"/>
                  </a:ext>
                </a:extLst>
              </p:cNvPr>
              <p:cNvSpPr/>
              <p:nvPr/>
            </p:nvSpPr>
            <p:spPr>
              <a:xfrm>
                <a:off x="5800166" y="2864223"/>
                <a:ext cx="90319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Прямоугольник: скругленные углы 9">
                <a:extLst>
                  <a:ext uri="{FF2B5EF4-FFF2-40B4-BE49-F238E27FC236}">
                    <a16:creationId xmlns:a16="http://schemas.microsoft.com/office/drawing/2014/main" id="{3831E459-DCC4-68C6-D3B8-5CDFE6653C70}"/>
                  </a:ext>
                </a:extLst>
              </p:cNvPr>
              <p:cNvSpPr/>
              <p:nvPr/>
            </p:nvSpPr>
            <p:spPr>
              <a:xfrm>
                <a:off x="6703360" y="2864222"/>
                <a:ext cx="90319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1" name="Прямая соединительная линия 10">
                <a:extLst>
                  <a:ext uri="{FF2B5EF4-FFF2-40B4-BE49-F238E27FC236}">
                    <a16:creationId xmlns:a16="http://schemas.microsoft.com/office/drawing/2014/main" id="{D6466110-21A5-49B5-D37C-2C0DF33E9B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03360" y="2702857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855709E5-120C-3572-2117-6F4AB967A3EE}"/>
              </a:ext>
            </a:extLst>
          </p:cNvPr>
          <p:cNvGrpSpPr/>
          <p:nvPr/>
        </p:nvGrpSpPr>
        <p:grpSpPr>
          <a:xfrm>
            <a:off x="5390587" y="2075171"/>
            <a:ext cx="149040" cy="1402473"/>
            <a:chOff x="5391148" y="2075171"/>
            <a:chExt cx="149040" cy="1402473"/>
          </a:xfrm>
        </p:grpSpPr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84E2ABE4-879C-A094-DD08-5454BF230B1C}"/>
                </a:ext>
              </a:extLst>
            </p:cNvPr>
            <p:cNvCxnSpPr/>
            <p:nvPr/>
          </p:nvCxnSpPr>
          <p:spPr>
            <a:xfrm flipH="1">
              <a:off x="5391149" y="3252200"/>
              <a:ext cx="149039" cy="2254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C7655B7A-3370-6F99-A56A-3D4E3B1FCAB1}"/>
                </a:ext>
              </a:extLst>
            </p:cNvPr>
            <p:cNvCxnSpPr/>
            <p:nvPr/>
          </p:nvCxnSpPr>
          <p:spPr>
            <a:xfrm flipH="1">
              <a:off x="5391148" y="2075171"/>
              <a:ext cx="149039" cy="2254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A1B39D44-BFF8-532E-5F37-15CD9338A02E}"/>
              </a:ext>
            </a:extLst>
          </p:cNvPr>
          <p:cNvGrpSpPr/>
          <p:nvPr/>
        </p:nvGrpSpPr>
        <p:grpSpPr>
          <a:xfrm>
            <a:off x="4178189" y="2179592"/>
            <a:ext cx="3329116" cy="2136914"/>
            <a:chOff x="4178189" y="2179592"/>
            <a:chExt cx="3329116" cy="2136914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D726CD0-CAF7-78BD-387C-69EE2EE5BA62}"/>
                </a:ext>
              </a:extLst>
            </p:cNvPr>
            <p:cNvSpPr/>
            <p:nvPr/>
          </p:nvSpPr>
          <p:spPr>
            <a:xfrm>
              <a:off x="4178189" y="2179592"/>
              <a:ext cx="3329116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>
                  <a:ln w="22225">
                    <a:solidFill>
                      <a:srgbClr val="C1CF66"/>
                    </a:solidFill>
                    <a:prstDash val="solid"/>
                  </a:ln>
                  <a:solidFill>
                    <a:srgbClr val="E5843F"/>
                  </a:solidFill>
                  <a:effectLst>
                    <a:glow rad="63500">
                      <a:schemeClr val="accent6">
                        <a:satMod val="175000"/>
                        <a:alpha val="40000"/>
                      </a:schemeClr>
                    </a:glow>
                  </a:effectLst>
                </a:rPr>
                <a:t>КОНФЕТА</a:t>
              </a: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38E87D2B-C43D-D414-DB5D-8256BCE7B527}"/>
                </a:ext>
              </a:extLst>
            </p:cNvPr>
            <p:cNvGrpSpPr/>
            <p:nvPr/>
          </p:nvGrpSpPr>
          <p:grpSpPr>
            <a:xfrm>
              <a:off x="4770345" y="3429000"/>
              <a:ext cx="2144802" cy="887506"/>
              <a:chOff x="6022041" y="3225051"/>
              <a:chExt cx="2144802" cy="887506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0370E0AA-E4BC-1048-4CC5-B8F84F5327E3}"/>
                  </a:ext>
                </a:extLst>
              </p:cNvPr>
              <p:cNvSpPr/>
              <p:nvPr/>
            </p:nvSpPr>
            <p:spPr>
              <a:xfrm>
                <a:off x="6022041" y="3386418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: скругленные углы 19">
                <a:extLst>
                  <a:ext uri="{FF2B5EF4-FFF2-40B4-BE49-F238E27FC236}">
                    <a16:creationId xmlns:a16="http://schemas.microsoft.com/office/drawing/2014/main" id="{130C60C2-4D7F-10F6-98BC-845C27B7BEB5}"/>
                  </a:ext>
                </a:extLst>
              </p:cNvPr>
              <p:cNvSpPr/>
              <p:nvPr/>
            </p:nvSpPr>
            <p:spPr>
              <a:xfrm>
                <a:off x="6736975" y="3386417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: скругленные углы 20">
                <a:extLst>
                  <a:ext uri="{FF2B5EF4-FFF2-40B4-BE49-F238E27FC236}">
                    <a16:creationId xmlns:a16="http://schemas.microsoft.com/office/drawing/2014/main" id="{A2293CFD-E09E-CAFA-4B9B-30627EA32714}"/>
                  </a:ext>
                </a:extLst>
              </p:cNvPr>
              <p:cNvSpPr/>
              <p:nvPr/>
            </p:nvSpPr>
            <p:spPr>
              <a:xfrm>
                <a:off x="7451909" y="3386416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id="{BE6AB438-B607-3490-BB31-D00CA47E57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6975" y="3225051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id="{CB7EC571-B1B2-FC75-9922-1152D6F994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56390" y="3225051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ADC0AB5A-0485-B029-9052-409583D72F65}"/>
              </a:ext>
            </a:extLst>
          </p:cNvPr>
          <p:cNvGrpSpPr/>
          <p:nvPr/>
        </p:nvGrpSpPr>
        <p:grpSpPr>
          <a:xfrm>
            <a:off x="5814169" y="2101654"/>
            <a:ext cx="783816" cy="1440068"/>
            <a:chOff x="5248271" y="2044711"/>
            <a:chExt cx="783816" cy="1440068"/>
          </a:xfrm>
        </p:grpSpPr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7150D4F1-7E18-D023-760B-EA8633FFAC58}"/>
                </a:ext>
              </a:extLst>
            </p:cNvPr>
            <p:cNvCxnSpPr/>
            <p:nvPr/>
          </p:nvCxnSpPr>
          <p:spPr>
            <a:xfrm flipH="1">
              <a:off x="5248271" y="3259335"/>
              <a:ext cx="149039" cy="2254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5D4F476B-21D5-479C-1E61-16A72D430FA0}"/>
                </a:ext>
              </a:extLst>
            </p:cNvPr>
            <p:cNvCxnSpPr/>
            <p:nvPr/>
          </p:nvCxnSpPr>
          <p:spPr>
            <a:xfrm flipH="1">
              <a:off x="5883048" y="2044711"/>
              <a:ext cx="149039" cy="2254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F96A5C8B-B248-63CE-6C05-4E59E5F0212B}"/>
              </a:ext>
            </a:extLst>
          </p:cNvPr>
          <p:cNvGrpSpPr/>
          <p:nvPr/>
        </p:nvGrpSpPr>
        <p:grpSpPr>
          <a:xfrm>
            <a:off x="4704838" y="2196194"/>
            <a:ext cx="2275816" cy="2120312"/>
            <a:chOff x="4704838" y="2196194"/>
            <a:chExt cx="2275816" cy="2120312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608D22B9-F1D0-582C-B388-6169E6E4DF6B}"/>
                </a:ext>
              </a:extLst>
            </p:cNvPr>
            <p:cNvSpPr/>
            <p:nvPr/>
          </p:nvSpPr>
          <p:spPr>
            <a:xfrm>
              <a:off x="4704838" y="2196194"/>
              <a:ext cx="2275816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>
                  <a:ln w="22225">
                    <a:solidFill>
                      <a:srgbClr val="E5843F"/>
                    </a:solidFill>
                    <a:prstDash val="solid"/>
                  </a:ln>
                  <a:solidFill>
                    <a:srgbClr val="C1CF66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ПЕТУХ</a:t>
              </a:r>
            </a:p>
          </p:txBody>
        </p:sp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50C22AE7-2991-C9F7-2734-5BAFFA45D786}"/>
                </a:ext>
              </a:extLst>
            </p:cNvPr>
            <p:cNvGrpSpPr/>
            <p:nvPr/>
          </p:nvGrpSpPr>
          <p:grpSpPr>
            <a:xfrm>
              <a:off x="4939552" y="3429000"/>
              <a:ext cx="1806388" cy="887506"/>
              <a:chOff x="5800166" y="2702857"/>
              <a:chExt cx="1806388" cy="887506"/>
            </a:xfrm>
          </p:grpSpPr>
          <p:sp>
            <p:nvSpPr>
              <p:cNvPr id="38" name="Прямоугольник: скругленные углы 37">
                <a:extLst>
                  <a:ext uri="{FF2B5EF4-FFF2-40B4-BE49-F238E27FC236}">
                    <a16:creationId xmlns:a16="http://schemas.microsoft.com/office/drawing/2014/main" id="{29EBB885-7FB4-CE75-0E73-C39997D14216}"/>
                  </a:ext>
                </a:extLst>
              </p:cNvPr>
              <p:cNvSpPr/>
              <p:nvPr/>
            </p:nvSpPr>
            <p:spPr>
              <a:xfrm>
                <a:off x="5800166" y="2864223"/>
                <a:ext cx="90319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9" name="Прямоугольник: скругленные углы 38">
                <a:extLst>
                  <a:ext uri="{FF2B5EF4-FFF2-40B4-BE49-F238E27FC236}">
                    <a16:creationId xmlns:a16="http://schemas.microsoft.com/office/drawing/2014/main" id="{14720A8E-3DF8-F74A-EDDC-5C3CEAC24CF3}"/>
                  </a:ext>
                </a:extLst>
              </p:cNvPr>
              <p:cNvSpPr/>
              <p:nvPr/>
            </p:nvSpPr>
            <p:spPr>
              <a:xfrm>
                <a:off x="6703360" y="2864222"/>
                <a:ext cx="90319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40" name="Прямая соединительная линия 39">
                <a:extLst>
                  <a:ext uri="{FF2B5EF4-FFF2-40B4-BE49-F238E27FC236}">
                    <a16:creationId xmlns:a16="http://schemas.microsoft.com/office/drawing/2014/main" id="{D4DD1F71-0F3E-723B-22BE-5988835902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03360" y="2702857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34D67B35-60E8-8FA6-122A-8B3385422BBB}"/>
              </a:ext>
            </a:extLst>
          </p:cNvPr>
          <p:cNvGrpSpPr/>
          <p:nvPr/>
        </p:nvGrpSpPr>
        <p:grpSpPr>
          <a:xfrm>
            <a:off x="6276971" y="2089202"/>
            <a:ext cx="166411" cy="1439657"/>
            <a:chOff x="5587805" y="1951164"/>
            <a:chExt cx="166411" cy="1439657"/>
          </a:xfrm>
        </p:grpSpPr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017F9E68-2F28-9FDD-B343-A415F83DA6CB}"/>
                </a:ext>
              </a:extLst>
            </p:cNvPr>
            <p:cNvCxnSpPr/>
            <p:nvPr/>
          </p:nvCxnSpPr>
          <p:spPr>
            <a:xfrm flipH="1">
              <a:off x="5587805" y="3165377"/>
              <a:ext cx="149039" cy="2254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839ED374-5D54-46DE-FB80-A59AD6DBA31B}"/>
                </a:ext>
              </a:extLst>
            </p:cNvPr>
            <p:cNvCxnSpPr/>
            <p:nvPr/>
          </p:nvCxnSpPr>
          <p:spPr>
            <a:xfrm flipH="1">
              <a:off x="5605177" y="1951164"/>
              <a:ext cx="149039" cy="2254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3ABEB5CF-24F6-9D00-9536-648E52C84DA8}"/>
              </a:ext>
            </a:extLst>
          </p:cNvPr>
          <p:cNvGrpSpPr/>
          <p:nvPr/>
        </p:nvGrpSpPr>
        <p:grpSpPr>
          <a:xfrm>
            <a:off x="4221628" y="2187893"/>
            <a:ext cx="3334119" cy="2128613"/>
            <a:chOff x="4221628" y="2187893"/>
            <a:chExt cx="3334119" cy="2128613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CBEE2659-5C2F-B808-92A6-B24CAFDC00F4}"/>
                </a:ext>
              </a:extLst>
            </p:cNvPr>
            <p:cNvSpPr/>
            <p:nvPr/>
          </p:nvSpPr>
          <p:spPr>
            <a:xfrm>
              <a:off x="4221628" y="2187893"/>
              <a:ext cx="3334119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>
                  <a:ln w="22225">
                    <a:solidFill>
                      <a:srgbClr val="C1CF66"/>
                    </a:solidFill>
                    <a:prstDash val="solid"/>
                  </a:ln>
                  <a:solidFill>
                    <a:srgbClr val="E5843F"/>
                  </a:solidFill>
                  <a:effectLst>
                    <a:glow rad="63500">
                      <a:schemeClr val="accent6">
                        <a:satMod val="175000"/>
                        <a:alpha val="40000"/>
                      </a:schemeClr>
                    </a:glow>
                  </a:effectLst>
                </a:rPr>
                <a:t>ТЕЛЕФОН</a:t>
              </a:r>
            </a:p>
          </p:txBody>
        </p:sp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9EA2B884-155C-4A0D-FA12-533C4A47774D}"/>
                </a:ext>
              </a:extLst>
            </p:cNvPr>
            <p:cNvGrpSpPr/>
            <p:nvPr/>
          </p:nvGrpSpPr>
          <p:grpSpPr>
            <a:xfrm>
              <a:off x="4770345" y="3429000"/>
              <a:ext cx="2144802" cy="887506"/>
              <a:chOff x="6022041" y="3225051"/>
              <a:chExt cx="2144802" cy="887506"/>
            </a:xfrm>
          </p:grpSpPr>
          <p:sp>
            <p:nvSpPr>
              <p:cNvPr id="47" name="Прямоугольник: скругленные углы 46">
                <a:extLst>
                  <a:ext uri="{FF2B5EF4-FFF2-40B4-BE49-F238E27FC236}">
                    <a16:creationId xmlns:a16="http://schemas.microsoft.com/office/drawing/2014/main" id="{13706C20-35ED-507B-3994-370802491D60}"/>
                  </a:ext>
                </a:extLst>
              </p:cNvPr>
              <p:cNvSpPr/>
              <p:nvPr/>
            </p:nvSpPr>
            <p:spPr>
              <a:xfrm>
                <a:off x="6022041" y="3386418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Прямоугольник: скругленные углы 47">
                <a:extLst>
                  <a:ext uri="{FF2B5EF4-FFF2-40B4-BE49-F238E27FC236}">
                    <a16:creationId xmlns:a16="http://schemas.microsoft.com/office/drawing/2014/main" id="{9A6E1E9A-E878-EF1E-0C7E-FEF3DBF82B3B}"/>
                  </a:ext>
                </a:extLst>
              </p:cNvPr>
              <p:cNvSpPr/>
              <p:nvPr/>
            </p:nvSpPr>
            <p:spPr>
              <a:xfrm>
                <a:off x="6736975" y="3386417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9" name="Прямоугольник: скругленные углы 48">
                <a:extLst>
                  <a:ext uri="{FF2B5EF4-FFF2-40B4-BE49-F238E27FC236}">
                    <a16:creationId xmlns:a16="http://schemas.microsoft.com/office/drawing/2014/main" id="{68077118-3A00-0A31-85AF-EF048941D6BA}"/>
                  </a:ext>
                </a:extLst>
              </p:cNvPr>
              <p:cNvSpPr/>
              <p:nvPr/>
            </p:nvSpPr>
            <p:spPr>
              <a:xfrm>
                <a:off x="7451909" y="3386416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50" name="Прямая соединительная линия 49">
                <a:extLst>
                  <a:ext uri="{FF2B5EF4-FFF2-40B4-BE49-F238E27FC236}">
                    <a16:creationId xmlns:a16="http://schemas.microsoft.com/office/drawing/2014/main" id="{F70E0506-A94D-FE28-FA23-CACCCA26A3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6975" y="3225051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Прямая соединительная линия 50">
                <a:extLst>
                  <a:ext uri="{FF2B5EF4-FFF2-40B4-BE49-F238E27FC236}">
                    <a16:creationId xmlns:a16="http://schemas.microsoft.com/office/drawing/2014/main" id="{36EAA67B-062B-89A6-291F-51C60DB983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56390" y="3225051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4ADC0D55-FF88-C235-2768-52324E65415A}"/>
              </a:ext>
            </a:extLst>
          </p:cNvPr>
          <p:cNvGrpSpPr/>
          <p:nvPr/>
        </p:nvGrpSpPr>
        <p:grpSpPr>
          <a:xfrm>
            <a:off x="6557680" y="2111361"/>
            <a:ext cx="265842" cy="1402472"/>
            <a:chOff x="5839382" y="1902018"/>
            <a:chExt cx="265842" cy="1402472"/>
          </a:xfrm>
        </p:grpSpPr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42757164-FD47-9DF3-6B3F-37C8A8882E31}"/>
                </a:ext>
              </a:extLst>
            </p:cNvPr>
            <p:cNvCxnSpPr/>
            <p:nvPr/>
          </p:nvCxnSpPr>
          <p:spPr>
            <a:xfrm flipH="1">
              <a:off x="5839382" y="3079046"/>
              <a:ext cx="149039" cy="2254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>
              <a:extLst>
                <a:ext uri="{FF2B5EF4-FFF2-40B4-BE49-F238E27FC236}">
                  <a16:creationId xmlns:a16="http://schemas.microsoft.com/office/drawing/2014/main" id="{5F0E510C-6959-92CD-FDD2-472723C6DFE4}"/>
                </a:ext>
              </a:extLst>
            </p:cNvPr>
            <p:cNvCxnSpPr/>
            <p:nvPr/>
          </p:nvCxnSpPr>
          <p:spPr>
            <a:xfrm flipH="1">
              <a:off x="5956185" y="1902018"/>
              <a:ext cx="149039" cy="2254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06431533-2F68-B693-EED9-2EA7F41D1623}"/>
              </a:ext>
            </a:extLst>
          </p:cNvPr>
          <p:cNvGrpSpPr/>
          <p:nvPr/>
        </p:nvGrpSpPr>
        <p:grpSpPr>
          <a:xfrm>
            <a:off x="4474423" y="2187892"/>
            <a:ext cx="2736648" cy="2115751"/>
            <a:chOff x="4474423" y="2187892"/>
            <a:chExt cx="2736648" cy="2115751"/>
          </a:xfrm>
        </p:grpSpPr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E5F8A61E-FF92-A357-C715-2A7B1FEC8031}"/>
                </a:ext>
              </a:extLst>
            </p:cNvPr>
            <p:cNvSpPr/>
            <p:nvPr/>
          </p:nvSpPr>
          <p:spPr>
            <a:xfrm>
              <a:off x="4474423" y="2187892"/>
              <a:ext cx="2736648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6000" b="1" cap="none" spc="0" dirty="0">
                  <a:ln w="22225">
                    <a:solidFill>
                      <a:srgbClr val="E5843F"/>
                    </a:solidFill>
                    <a:prstDash val="solid"/>
                  </a:ln>
                  <a:solidFill>
                    <a:srgbClr val="C1CF66"/>
                  </a:solidFill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ВИШНЯ</a:t>
              </a:r>
            </a:p>
          </p:txBody>
        </p:sp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3FD1618A-7CAF-61A8-4212-096381951007}"/>
                </a:ext>
              </a:extLst>
            </p:cNvPr>
            <p:cNvGrpSpPr/>
            <p:nvPr/>
          </p:nvGrpSpPr>
          <p:grpSpPr>
            <a:xfrm>
              <a:off x="4939552" y="3416137"/>
              <a:ext cx="1806388" cy="887506"/>
              <a:chOff x="5800166" y="2702857"/>
              <a:chExt cx="1806388" cy="887506"/>
            </a:xfrm>
          </p:grpSpPr>
          <p:sp>
            <p:nvSpPr>
              <p:cNvPr id="58" name="Прямоугольник: скругленные углы 57">
                <a:extLst>
                  <a:ext uri="{FF2B5EF4-FFF2-40B4-BE49-F238E27FC236}">
                    <a16:creationId xmlns:a16="http://schemas.microsoft.com/office/drawing/2014/main" id="{C2546074-F073-381C-EEAD-3FE8997CDBD9}"/>
                  </a:ext>
                </a:extLst>
              </p:cNvPr>
              <p:cNvSpPr/>
              <p:nvPr/>
            </p:nvSpPr>
            <p:spPr>
              <a:xfrm>
                <a:off x="5800166" y="2864223"/>
                <a:ext cx="90319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9" name="Прямоугольник: скругленные углы 58">
                <a:extLst>
                  <a:ext uri="{FF2B5EF4-FFF2-40B4-BE49-F238E27FC236}">
                    <a16:creationId xmlns:a16="http://schemas.microsoft.com/office/drawing/2014/main" id="{C234E75C-F37E-BBC4-9AD5-0E9E71037A9F}"/>
                  </a:ext>
                </a:extLst>
              </p:cNvPr>
              <p:cNvSpPr/>
              <p:nvPr/>
            </p:nvSpPr>
            <p:spPr>
              <a:xfrm>
                <a:off x="6703360" y="2864222"/>
                <a:ext cx="90319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60" name="Прямая соединительная линия 59">
                <a:extLst>
                  <a:ext uri="{FF2B5EF4-FFF2-40B4-BE49-F238E27FC236}">
                    <a16:creationId xmlns:a16="http://schemas.microsoft.com/office/drawing/2014/main" id="{99CC1EDF-BDE0-61EE-342D-C32B21352C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03360" y="2702857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B35A0A4D-0487-1945-1670-20E742990C6E}"/>
              </a:ext>
            </a:extLst>
          </p:cNvPr>
          <p:cNvGrpSpPr/>
          <p:nvPr/>
        </p:nvGrpSpPr>
        <p:grpSpPr>
          <a:xfrm>
            <a:off x="5267625" y="2097913"/>
            <a:ext cx="272001" cy="1392594"/>
            <a:chOff x="4396927" y="1736170"/>
            <a:chExt cx="272001" cy="1392594"/>
          </a:xfrm>
        </p:grpSpPr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id="{62D7C086-A214-18BA-7737-4E407A02DD3F}"/>
                </a:ext>
              </a:extLst>
            </p:cNvPr>
            <p:cNvCxnSpPr/>
            <p:nvPr/>
          </p:nvCxnSpPr>
          <p:spPr>
            <a:xfrm flipH="1">
              <a:off x="4519889" y="2903320"/>
              <a:ext cx="149039" cy="2254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>
              <a:extLst>
                <a:ext uri="{FF2B5EF4-FFF2-40B4-BE49-F238E27FC236}">
                  <a16:creationId xmlns:a16="http://schemas.microsoft.com/office/drawing/2014/main" id="{85B993CA-D9B9-43B6-5A22-83BE4A5CE192}"/>
                </a:ext>
              </a:extLst>
            </p:cNvPr>
            <p:cNvCxnSpPr/>
            <p:nvPr/>
          </p:nvCxnSpPr>
          <p:spPr>
            <a:xfrm flipH="1">
              <a:off x="4396927" y="1736170"/>
              <a:ext cx="149039" cy="2254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Прямоугольник: скругленные углы 64">
            <a:hlinkClick r:id="rId3" action="ppaction://hlinksldjump"/>
            <a:extLst>
              <a:ext uri="{FF2B5EF4-FFF2-40B4-BE49-F238E27FC236}">
                <a16:creationId xmlns:a16="http://schemas.microsoft.com/office/drawing/2014/main" id="{7590BCC6-3E7F-53A6-B74D-EDC1FEE546F6}"/>
              </a:ext>
            </a:extLst>
          </p:cNvPr>
          <p:cNvSpPr/>
          <p:nvPr/>
        </p:nvSpPr>
        <p:spPr>
          <a:xfrm>
            <a:off x="10592790" y="6365174"/>
            <a:ext cx="1599210" cy="49282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E5843F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475304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848AC7-98C9-57A6-B453-4C8CD84D1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4D9BF33-28E3-2DC0-F28A-C202CDD7FB60}"/>
              </a:ext>
            </a:extLst>
          </p:cNvPr>
          <p:cNvSpPr/>
          <p:nvPr/>
        </p:nvSpPr>
        <p:spPr>
          <a:xfrm>
            <a:off x="0" y="0"/>
            <a:ext cx="5553635" cy="4168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E5843F"/>
                </a:solidFill>
              </a:rPr>
              <a:t>Какая схема подходит к слову? *Нажимать на слово</a:t>
            </a: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31E85BCB-99FC-28A7-455C-980B309768B0}"/>
              </a:ext>
            </a:extLst>
          </p:cNvPr>
          <p:cNvGrpSpPr/>
          <p:nvPr/>
        </p:nvGrpSpPr>
        <p:grpSpPr>
          <a:xfrm>
            <a:off x="3350559" y="3444991"/>
            <a:ext cx="1947582" cy="958920"/>
            <a:chOff x="3350559" y="3444991"/>
            <a:chExt cx="1947582" cy="958920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18F23BE6-7410-9EE5-D81A-A530282A2000}"/>
                </a:ext>
              </a:extLst>
            </p:cNvPr>
            <p:cNvGrpSpPr/>
            <p:nvPr/>
          </p:nvGrpSpPr>
          <p:grpSpPr>
            <a:xfrm>
              <a:off x="3350559" y="3597086"/>
              <a:ext cx="1947582" cy="806825"/>
              <a:chOff x="6022041" y="3225051"/>
              <a:chExt cx="2144802" cy="887506"/>
            </a:xfrm>
          </p:grpSpPr>
          <p:sp>
            <p:nvSpPr>
              <p:cNvPr id="8" name="Прямоугольник: скругленные углы 7">
                <a:extLst>
                  <a:ext uri="{FF2B5EF4-FFF2-40B4-BE49-F238E27FC236}">
                    <a16:creationId xmlns:a16="http://schemas.microsoft.com/office/drawing/2014/main" id="{9B68A0B4-2931-48F3-945E-52D4C8DA0C45}"/>
                  </a:ext>
                </a:extLst>
              </p:cNvPr>
              <p:cNvSpPr/>
              <p:nvPr/>
            </p:nvSpPr>
            <p:spPr>
              <a:xfrm>
                <a:off x="6022041" y="3386418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Прямоугольник: скругленные углы 8">
                <a:extLst>
                  <a:ext uri="{FF2B5EF4-FFF2-40B4-BE49-F238E27FC236}">
                    <a16:creationId xmlns:a16="http://schemas.microsoft.com/office/drawing/2014/main" id="{6750B2F7-1D66-856C-8E68-E1222627B6A8}"/>
                  </a:ext>
                </a:extLst>
              </p:cNvPr>
              <p:cNvSpPr/>
              <p:nvPr/>
            </p:nvSpPr>
            <p:spPr>
              <a:xfrm>
                <a:off x="6736975" y="3386417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Прямоугольник: скругленные углы 9">
                <a:extLst>
                  <a:ext uri="{FF2B5EF4-FFF2-40B4-BE49-F238E27FC236}">
                    <a16:creationId xmlns:a16="http://schemas.microsoft.com/office/drawing/2014/main" id="{84ADD556-88F7-D6B9-E5D8-367E8FDE6D7E}"/>
                  </a:ext>
                </a:extLst>
              </p:cNvPr>
              <p:cNvSpPr/>
              <p:nvPr/>
            </p:nvSpPr>
            <p:spPr>
              <a:xfrm>
                <a:off x="7451909" y="3386416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1" name="Прямая соединительная линия 10">
                <a:extLst>
                  <a:ext uri="{FF2B5EF4-FFF2-40B4-BE49-F238E27FC236}">
                    <a16:creationId xmlns:a16="http://schemas.microsoft.com/office/drawing/2014/main" id="{F1BA0043-2D6B-9987-2E9C-6DB9FE3981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6975" y="3225051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>
                <a:extLst>
                  <a:ext uri="{FF2B5EF4-FFF2-40B4-BE49-F238E27FC236}">
                    <a16:creationId xmlns:a16="http://schemas.microsoft.com/office/drawing/2014/main" id="{38D81AB3-3C41-8AA5-95C5-DC0EF506E0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56390" y="3225051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8D9A7C7A-7E56-7EB4-1677-A9BA9C90FFD5}"/>
                </a:ext>
              </a:extLst>
            </p:cNvPr>
            <p:cNvCxnSpPr/>
            <p:nvPr/>
          </p:nvCxnSpPr>
          <p:spPr>
            <a:xfrm flipH="1">
              <a:off x="3675156" y="3444991"/>
              <a:ext cx="149039" cy="2254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9C41D607-428D-5532-5FB0-CE68023EDF89}"/>
              </a:ext>
            </a:extLst>
          </p:cNvPr>
          <p:cNvGrpSpPr/>
          <p:nvPr/>
        </p:nvGrpSpPr>
        <p:grpSpPr>
          <a:xfrm>
            <a:off x="6051924" y="3444991"/>
            <a:ext cx="1947582" cy="945471"/>
            <a:chOff x="6051924" y="3444991"/>
            <a:chExt cx="1947582" cy="945471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1311CB65-BE98-5DFE-197B-2FF038FE31BB}"/>
                </a:ext>
              </a:extLst>
            </p:cNvPr>
            <p:cNvGrpSpPr/>
            <p:nvPr/>
          </p:nvGrpSpPr>
          <p:grpSpPr>
            <a:xfrm>
              <a:off x="6051924" y="3583637"/>
              <a:ext cx="1947582" cy="806825"/>
              <a:chOff x="6022041" y="3225051"/>
              <a:chExt cx="2144802" cy="887506"/>
            </a:xfrm>
          </p:grpSpPr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30DD358C-7D91-8B40-09D7-4E67D7034455}"/>
                  </a:ext>
                </a:extLst>
              </p:cNvPr>
              <p:cNvSpPr/>
              <p:nvPr/>
            </p:nvSpPr>
            <p:spPr>
              <a:xfrm>
                <a:off x="6022041" y="3386418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: скругленные углы 14">
                <a:extLst>
                  <a:ext uri="{FF2B5EF4-FFF2-40B4-BE49-F238E27FC236}">
                    <a16:creationId xmlns:a16="http://schemas.microsoft.com/office/drawing/2014/main" id="{AB746F1F-4631-E128-C351-8A7FB306C38F}"/>
                  </a:ext>
                </a:extLst>
              </p:cNvPr>
              <p:cNvSpPr/>
              <p:nvPr/>
            </p:nvSpPr>
            <p:spPr>
              <a:xfrm>
                <a:off x="6736975" y="3386417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: скругленные углы 15">
                <a:extLst>
                  <a:ext uri="{FF2B5EF4-FFF2-40B4-BE49-F238E27FC236}">
                    <a16:creationId xmlns:a16="http://schemas.microsoft.com/office/drawing/2014/main" id="{66FCFF94-0ABC-A991-1731-60EE3DD60965}"/>
                  </a:ext>
                </a:extLst>
              </p:cNvPr>
              <p:cNvSpPr/>
              <p:nvPr/>
            </p:nvSpPr>
            <p:spPr>
              <a:xfrm>
                <a:off x="7451909" y="3386416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7" name="Прямая соединительная линия 16">
                <a:extLst>
                  <a:ext uri="{FF2B5EF4-FFF2-40B4-BE49-F238E27FC236}">
                    <a16:creationId xmlns:a16="http://schemas.microsoft.com/office/drawing/2014/main" id="{5609270E-F89D-6CDA-D5DA-25B0A83ADB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6975" y="3225051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>
                <a:extLst>
                  <a:ext uri="{FF2B5EF4-FFF2-40B4-BE49-F238E27FC236}">
                    <a16:creationId xmlns:a16="http://schemas.microsoft.com/office/drawing/2014/main" id="{BA868D93-408D-D513-2131-E4B35E0768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56390" y="3225051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F8ED75E5-5A38-2324-7D24-D9FE332F53C2}"/>
                </a:ext>
              </a:extLst>
            </p:cNvPr>
            <p:cNvCxnSpPr/>
            <p:nvPr/>
          </p:nvCxnSpPr>
          <p:spPr>
            <a:xfrm flipH="1">
              <a:off x="6997306" y="3444991"/>
              <a:ext cx="149039" cy="2254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8D53FEDE-D9B1-A778-A72A-D8FE80407D91}"/>
              </a:ext>
            </a:extLst>
          </p:cNvPr>
          <p:cNvGrpSpPr/>
          <p:nvPr/>
        </p:nvGrpSpPr>
        <p:grpSpPr>
          <a:xfrm>
            <a:off x="8795330" y="3444991"/>
            <a:ext cx="1947582" cy="945470"/>
            <a:chOff x="8795330" y="3444991"/>
            <a:chExt cx="1947582" cy="945470"/>
          </a:xfrm>
        </p:grpSpPr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CD17F7B7-F0AB-8FCB-2F9A-A080098B614A}"/>
                </a:ext>
              </a:extLst>
            </p:cNvPr>
            <p:cNvGrpSpPr/>
            <p:nvPr/>
          </p:nvGrpSpPr>
          <p:grpSpPr>
            <a:xfrm>
              <a:off x="8795330" y="3583636"/>
              <a:ext cx="1947582" cy="806825"/>
              <a:chOff x="6022041" y="3225051"/>
              <a:chExt cx="2144802" cy="887506"/>
            </a:xfrm>
          </p:grpSpPr>
          <p:sp>
            <p:nvSpPr>
              <p:cNvPr id="20" name="Прямоугольник: скругленные углы 19">
                <a:extLst>
                  <a:ext uri="{FF2B5EF4-FFF2-40B4-BE49-F238E27FC236}">
                    <a16:creationId xmlns:a16="http://schemas.microsoft.com/office/drawing/2014/main" id="{BF3598E6-10AD-F951-2262-345049202B56}"/>
                  </a:ext>
                </a:extLst>
              </p:cNvPr>
              <p:cNvSpPr/>
              <p:nvPr/>
            </p:nvSpPr>
            <p:spPr>
              <a:xfrm>
                <a:off x="6022041" y="3386418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: скругленные углы 20">
                <a:extLst>
                  <a:ext uri="{FF2B5EF4-FFF2-40B4-BE49-F238E27FC236}">
                    <a16:creationId xmlns:a16="http://schemas.microsoft.com/office/drawing/2014/main" id="{1E4CD89B-3F59-8520-1950-B65B1CAFB9B8}"/>
                  </a:ext>
                </a:extLst>
              </p:cNvPr>
              <p:cNvSpPr/>
              <p:nvPr/>
            </p:nvSpPr>
            <p:spPr>
              <a:xfrm>
                <a:off x="6736975" y="3386417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Прямоугольник: скругленные углы 21">
                <a:extLst>
                  <a:ext uri="{FF2B5EF4-FFF2-40B4-BE49-F238E27FC236}">
                    <a16:creationId xmlns:a16="http://schemas.microsoft.com/office/drawing/2014/main" id="{9B3E7AB9-36AF-F802-D9E3-A1CE871257F8}"/>
                  </a:ext>
                </a:extLst>
              </p:cNvPr>
              <p:cNvSpPr/>
              <p:nvPr/>
            </p:nvSpPr>
            <p:spPr>
              <a:xfrm>
                <a:off x="7451909" y="3386416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id="{31946CE9-E712-CE25-5448-5DB46A2291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6975" y="3225051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id="{A966070D-E13E-C1C1-16C8-D7AA1E7DA8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56390" y="3225051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E1C455D5-C2D4-C791-3E6B-27561C7C927D}"/>
                </a:ext>
              </a:extLst>
            </p:cNvPr>
            <p:cNvCxnSpPr/>
            <p:nvPr/>
          </p:nvCxnSpPr>
          <p:spPr>
            <a:xfrm flipH="1">
              <a:off x="10345830" y="3444991"/>
              <a:ext cx="149039" cy="2254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035E551-26E8-C74F-BBC8-AEC59139B411}"/>
              </a:ext>
            </a:extLst>
          </p:cNvPr>
          <p:cNvSpPr/>
          <p:nvPr/>
        </p:nvSpPr>
        <p:spPr>
          <a:xfrm>
            <a:off x="5149666" y="461573"/>
            <a:ext cx="384432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РОМАШКА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C2324E62-6CF5-9AB9-0323-9F374A9FE0B3}"/>
              </a:ext>
            </a:extLst>
          </p:cNvPr>
          <p:cNvSpPr/>
          <p:nvPr/>
        </p:nvSpPr>
        <p:spPr>
          <a:xfrm>
            <a:off x="5422848" y="469621"/>
            <a:ext cx="329795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МОЛОКО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AB4C5AA-36A4-AECD-7F39-7098E20D99FE}"/>
              </a:ext>
            </a:extLst>
          </p:cNvPr>
          <p:cNvSpPr/>
          <p:nvPr/>
        </p:nvSpPr>
        <p:spPr>
          <a:xfrm>
            <a:off x="5574622" y="461572"/>
            <a:ext cx="299440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ЯБЛОКО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F6B398AC-0345-B375-7ABE-0F65CC750F67}"/>
              </a:ext>
            </a:extLst>
          </p:cNvPr>
          <p:cNvSpPr/>
          <p:nvPr/>
        </p:nvSpPr>
        <p:spPr>
          <a:xfrm>
            <a:off x="5440230" y="469620"/>
            <a:ext cx="327365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БАРАБАН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DC3C584-6AD6-ECDC-42BD-0632C630901C}"/>
              </a:ext>
            </a:extLst>
          </p:cNvPr>
          <p:cNvSpPr/>
          <p:nvPr/>
        </p:nvSpPr>
        <p:spPr>
          <a:xfrm>
            <a:off x="5665029" y="453524"/>
            <a:ext cx="281359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ДЕРЕВО</a:t>
            </a:r>
            <a:endParaRPr lang="ru-RU" sz="60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360284F-9D02-1C49-BF16-AE5F33F52CD9}"/>
              </a:ext>
            </a:extLst>
          </p:cNvPr>
          <p:cNvSpPr/>
          <p:nvPr/>
        </p:nvSpPr>
        <p:spPr>
          <a:xfrm>
            <a:off x="5443450" y="445476"/>
            <a:ext cx="335188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КОРЗИНА</a:t>
            </a:r>
            <a:endParaRPr lang="ru-RU" sz="6000" b="1" cap="none" spc="0" dirty="0">
              <a:ln w="22225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8" name="Прямоугольник: скругленные углы 37">
            <a:hlinkClick r:id="rId4" action="ppaction://hlinksldjump"/>
            <a:extLst>
              <a:ext uri="{FF2B5EF4-FFF2-40B4-BE49-F238E27FC236}">
                <a16:creationId xmlns:a16="http://schemas.microsoft.com/office/drawing/2014/main" id="{9B72644E-3ACA-5C42-672D-3E10D7CB1498}"/>
              </a:ext>
            </a:extLst>
          </p:cNvPr>
          <p:cNvSpPr/>
          <p:nvPr/>
        </p:nvSpPr>
        <p:spPr>
          <a:xfrm>
            <a:off x="10592790" y="6365174"/>
            <a:ext cx="1599210" cy="49282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E5843F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4070578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81481E-6 L 1.875E-6 0.437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59259E-6 L 0.2276 0.433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80" y="2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81481E-6 L -0.22956 0.4340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84" y="2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4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22708 0.4416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54" y="2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4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6 L -0.22409 0.44027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11" y="2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4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-0.00338 0.43958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2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4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3" grpId="0"/>
      <p:bldP spid="33" grpId="1"/>
      <p:bldP spid="33" grpId="2"/>
      <p:bldP spid="34" grpId="0"/>
      <p:bldP spid="34" grpId="1"/>
      <p:bldP spid="34" grpId="2"/>
      <p:bldP spid="35" grpId="0"/>
      <p:bldP spid="35" grpId="1"/>
      <p:bldP spid="35" grpId="2"/>
      <p:bldP spid="36" grpId="0"/>
      <p:bldP spid="36" grpId="1"/>
      <p:bldP spid="36" grpId="2"/>
      <p:bldP spid="37" grpId="0"/>
      <p:bldP spid="37" grpId="1"/>
      <p:bldP spid="37" grpId="2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0119C2-789C-8014-D8E2-9481800E6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5AF751B-EECD-CA33-BA95-0DF3032196E8}"/>
              </a:ext>
            </a:extLst>
          </p:cNvPr>
          <p:cNvGrpSpPr/>
          <p:nvPr/>
        </p:nvGrpSpPr>
        <p:grpSpPr>
          <a:xfrm>
            <a:off x="3141390" y="2550938"/>
            <a:ext cx="1192121" cy="1115824"/>
            <a:chOff x="3141390" y="2550938"/>
            <a:chExt cx="1192121" cy="1115824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D0FA307D-61FF-DB8C-4EA2-803A1035D1D6}"/>
                </a:ext>
              </a:extLst>
            </p:cNvPr>
            <p:cNvSpPr/>
            <p:nvPr/>
          </p:nvSpPr>
          <p:spPr>
            <a:xfrm rot="229074">
              <a:off x="3141390" y="2550938"/>
              <a:ext cx="1192121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800" b="1" dirty="0">
                  <a:ln w="19050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/>
                </a:rPr>
                <a:t>КНИГА</a:t>
              </a:r>
              <a:endParaRPr lang="ru-RU" sz="28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91622B1B-5935-31EC-A4D9-5C0232150B6D}"/>
                </a:ext>
              </a:extLst>
            </p:cNvPr>
            <p:cNvGrpSpPr/>
            <p:nvPr/>
          </p:nvGrpSpPr>
          <p:grpSpPr>
            <a:xfrm rot="244593">
              <a:off x="3224925" y="3149048"/>
              <a:ext cx="1025050" cy="517714"/>
              <a:chOff x="5800166" y="2702857"/>
              <a:chExt cx="1806388" cy="887506"/>
            </a:xfrm>
          </p:grpSpPr>
          <p:sp>
            <p:nvSpPr>
              <p:cNvPr id="8" name="Прямоугольник: скругленные углы 7">
                <a:extLst>
                  <a:ext uri="{FF2B5EF4-FFF2-40B4-BE49-F238E27FC236}">
                    <a16:creationId xmlns:a16="http://schemas.microsoft.com/office/drawing/2014/main" id="{60CFADEB-476C-24E7-5E55-914AD97CA663}"/>
                  </a:ext>
                </a:extLst>
              </p:cNvPr>
              <p:cNvSpPr/>
              <p:nvPr/>
            </p:nvSpPr>
            <p:spPr>
              <a:xfrm>
                <a:off x="5800166" y="2864223"/>
                <a:ext cx="90319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Прямоугольник: скругленные углы 8">
                <a:extLst>
                  <a:ext uri="{FF2B5EF4-FFF2-40B4-BE49-F238E27FC236}">
                    <a16:creationId xmlns:a16="http://schemas.microsoft.com/office/drawing/2014/main" id="{832D412D-0595-231C-26A5-528356DD0188}"/>
                  </a:ext>
                </a:extLst>
              </p:cNvPr>
              <p:cNvSpPr/>
              <p:nvPr/>
            </p:nvSpPr>
            <p:spPr>
              <a:xfrm>
                <a:off x="6703360" y="2864222"/>
                <a:ext cx="90319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0" name="Прямая соединительная линия 9">
                <a:extLst>
                  <a:ext uri="{FF2B5EF4-FFF2-40B4-BE49-F238E27FC236}">
                    <a16:creationId xmlns:a16="http://schemas.microsoft.com/office/drawing/2014/main" id="{FD1A059E-1227-0698-3867-9D28B0F6F6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03360" y="2702857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FF9DE487-E75A-CFE3-13A1-EE58593AB5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40841" y="3039173"/>
              <a:ext cx="100430" cy="16798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B3E087E-03C6-2D35-2628-348C5B4B39CE}"/>
              </a:ext>
            </a:extLst>
          </p:cNvPr>
          <p:cNvGrpSpPr/>
          <p:nvPr/>
        </p:nvGrpSpPr>
        <p:grpSpPr>
          <a:xfrm>
            <a:off x="5010368" y="2681266"/>
            <a:ext cx="1053495" cy="1110960"/>
            <a:chOff x="5010368" y="2681266"/>
            <a:chExt cx="1053495" cy="1110960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A1ED798-9980-25D1-8599-6F070AFA55D5}"/>
                </a:ext>
              </a:extLst>
            </p:cNvPr>
            <p:cNvSpPr/>
            <p:nvPr/>
          </p:nvSpPr>
          <p:spPr>
            <a:xfrm>
              <a:off x="5010368" y="2681266"/>
              <a:ext cx="1053495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800" b="1" cap="none" spc="0" dirty="0">
                  <a:ln w="19050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/>
                </a:rPr>
                <a:t>ЛИСА</a:t>
              </a: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64485EFE-34DD-D2F4-5BB4-049359A1871E}"/>
                </a:ext>
              </a:extLst>
            </p:cNvPr>
            <p:cNvGrpSpPr/>
            <p:nvPr/>
          </p:nvGrpSpPr>
          <p:grpSpPr>
            <a:xfrm>
              <a:off x="5031587" y="3275820"/>
              <a:ext cx="1016691" cy="516406"/>
              <a:chOff x="5800166" y="2702857"/>
              <a:chExt cx="1806388" cy="887506"/>
            </a:xfrm>
          </p:grpSpPr>
          <p:sp>
            <p:nvSpPr>
              <p:cNvPr id="16" name="Прямоугольник: скругленные углы 15">
                <a:extLst>
                  <a:ext uri="{FF2B5EF4-FFF2-40B4-BE49-F238E27FC236}">
                    <a16:creationId xmlns:a16="http://schemas.microsoft.com/office/drawing/2014/main" id="{6B0CC032-301D-2F6A-81DC-9891397DBF06}"/>
                  </a:ext>
                </a:extLst>
              </p:cNvPr>
              <p:cNvSpPr/>
              <p:nvPr/>
            </p:nvSpPr>
            <p:spPr>
              <a:xfrm>
                <a:off x="5800166" y="2864223"/>
                <a:ext cx="90319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Прямоугольник: скругленные углы 16">
                <a:extLst>
                  <a:ext uri="{FF2B5EF4-FFF2-40B4-BE49-F238E27FC236}">
                    <a16:creationId xmlns:a16="http://schemas.microsoft.com/office/drawing/2014/main" id="{0AF23529-7175-3F04-BD71-BF6CC7A91827}"/>
                  </a:ext>
                </a:extLst>
              </p:cNvPr>
              <p:cNvSpPr/>
              <p:nvPr/>
            </p:nvSpPr>
            <p:spPr>
              <a:xfrm>
                <a:off x="6703360" y="2864222"/>
                <a:ext cx="90319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8" name="Прямая соединительная линия 17">
                <a:extLst>
                  <a:ext uri="{FF2B5EF4-FFF2-40B4-BE49-F238E27FC236}">
                    <a16:creationId xmlns:a16="http://schemas.microsoft.com/office/drawing/2014/main" id="{272486B0-DEAE-CC7E-DCD1-943D8CA0D8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03360" y="2702857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FD3E8525-9208-71CC-E3C2-044B6A6C52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94106" y="3149702"/>
              <a:ext cx="100430" cy="16798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17BEE05C-4BF1-72F8-D55E-BFF2635BABED}"/>
              </a:ext>
            </a:extLst>
          </p:cNvPr>
          <p:cNvGrpSpPr/>
          <p:nvPr/>
        </p:nvGrpSpPr>
        <p:grpSpPr>
          <a:xfrm>
            <a:off x="5767804" y="3509895"/>
            <a:ext cx="534648" cy="376877"/>
            <a:chOff x="9985218" y="5245415"/>
            <a:chExt cx="996122" cy="625212"/>
          </a:xfrm>
          <a:effectLst>
            <a:glow rad="1016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24" name="Диагональная полоса 23">
              <a:extLst>
                <a:ext uri="{FF2B5EF4-FFF2-40B4-BE49-F238E27FC236}">
                  <a16:creationId xmlns:a16="http://schemas.microsoft.com/office/drawing/2014/main" id="{F2A6BBDC-0C2D-60E7-7FF1-172105626032}"/>
                </a:ext>
              </a:extLst>
            </p:cNvPr>
            <p:cNvSpPr/>
            <p:nvPr/>
          </p:nvSpPr>
          <p:spPr>
            <a:xfrm rot="203447">
              <a:off x="10344769" y="5253939"/>
              <a:ext cx="636571" cy="608166"/>
            </a:xfrm>
            <a:prstGeom prst="diagStripe">
              <a:avLst>
                <a:gd name="adj" fmla="val 63381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Диагональная полоса 24">
              <a:extLst>
                <a:ext uri="{FF2B5EF4-FFF2-40B4-BE49-F238E27FC236}">
                  <a16:creationId xmlns:a16="http://schemas.microsoft.com/office/drawing/2014/main" id="{1986A8D5-EAB2-5790-5051-0B5DF53FC681}"/>
                </a:ext>
              </a:extLst>
            </p:cNvPr>
            <p:cNvSpPr/>
            <p:nvPr/>
          </p:nvSpPr>
          <p:spPr>
            <a:xfrm rot="16393363" flipH="1" flipV="1">
              <a:off x="9855201" y="5375432"/>
              <a:ext cx="625212" cy="365177"/>
            </a:xfrm>
            <a:prstGeom prst="diagStripe">
              <a:avLst>
                <a:gd name="adj" fmla="val 54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FFA218FB-F8FE-B080-9EF9-8FAAAD12CDE2}"/>
              </a:ext>
            </a:extLst>
          </p:cNvPr>
          <p:cNvGrpSpPr/>
          <p:nvPr/>
        </p:nvGrpSpPr>
        <p:grpSpPr>
          <a:xfrm>
            <a:off x="6542042" y="2682490"/>
            <a:ext cx="1495922" cy="1015918"/>
            <a:chOff x="6542042" y="2682490"/>
            <a:chExt cx="1495922" cy="1015918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9A737D8-E962-CF92-85D3-73D94C7D835F}"/>
                </a:ext>
              </a:extLst>
            </p:cNvPr>
            <p:cNvSpPr/>
            <p:nvPr/>
          </p:nvSpPr>
          <p:spPr>
            <a:xfrm rot="21351983">
              <a:off x="6542042" y="2682490"/>
              <a:ext cx="1495922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/>
                </a:rPr>
                <a:t>МАШИНА</a:t>
              </a:r>
              <a:endParaRPr lang="ru-RU" sz="2400" b="1" cap="none" spc="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endParaRPr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2EF9554E-8E52-3E9C-926B-FDAB9A6014B4}"/>
                </a:ext>
              </a:extLst>
            </p:cNvPr>
            <p:cNvGrpSpPr/>
            <p:nvPr/>
          </p:nvGrpSpPr>
          <p:grpSpPr>
            <a:xfrm rot="21342916">
              <a:off x="6755984" y="3198508"/>
              <a:ext cx="1121876" cy="499900"/>
              <a:chOff x="8795330" y="3331745"/>
              <a:chExt cx="1947582" cy="1058716"/>
            </a:xfrm>
          </p:grpSpPr>
          <p:grpSp>
            <p:nvGrpSpPr>
              <p:cNvPr id="28" name="Группа 27">
                <a:extLst>
                  <a:ext uri="{FF2B5EF4-FFF2-40B4-BE49-F238E27FC236}">
                    <a16:creationId xmlns:a16="http://schemas.microsoft.com/office/drawing/2014/main" id="{3EFB22AC-2E31-E648-35B4-C3BA06AEF1ED}"/>
                  </a:ext>
                </a:extLst>
              </p:cNvPr>
              <p:cNvGrpSpPr/>
              <p:nvPr/>
            </p:nvGrpSpPr>
            <p:grpSpPr>
              <a:xfrm>
                <a:off x="8795330" y="3583636"/>
                <a:ext cx="1947582" cy="806825"/>
                <a:chOff x="6022041" y="3225051"/>
                <a:chExt cx="2144802" cy="887506"/>
              </a:xfrm>
            </p:grpSpPr>
            <p:sp>
              <p:nvSpPr>
                <p:cNvPr id="30" name="Прямоугольник: скругленные углы 29">
                  <a:extLst>
                    <a:ext uri="{FF2B5EF4-FFF2-40B4-BE49-F238E27FC236}">
                      <a16:creationId xmlns:a16="http://schemas.microsoft.com/office/drawing/2014/main" id="{A4FB0C1A-548F-7B7F-8019-AAFA629202FC}"/>
                    </a:ext>
                  </a:extLst>
                </p:cNvPr>
                <p:cNvSpPr/>
                <p:nvPr/>
              </p:nvSpPr>
              <p:spPr>
                <a:xfrm>
                  <a:off x="6022041" y="3386418"/>
                  <a:ext cx="714934" cy="564777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1" name="Прямоугольник: скругленные углы 30">
                  <a:extLst>
                    <a:ext uri="{FF2B5EF4-FFF2-40B4-BE49-F238E27FC236}">
                      <a16:creationId xmlns:a16="http://schemas.microsoft.com/office/drawing/2014/main" id="{22EB644E-F0C4-A4BA-A2BC-116320AC7CE8}"/>
                    </a:ext>
                  </a:extLst>
                </p:cNvPr>
                <p:cNvSpPr/>
                <p:nvPr/>
              </p:nvSpPr>
              <p:spPr>
                <a:xfrm>
                  <a:off x="6736975" y="3386417"/>
                  <a:ext cx="714934" cy="564777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2" name="Прямоугольник: скругленные углы 31">
                  <a:extLst>
                    <a:ext uri="{FF2B5EF4-FFF2-40B4-BE49-F238E27FC236}">
                      <a16:creationId xmlns:a16="http://schemas.microsoft.com/office/drawing/2014/main" id="{974C645B-B92A-135F-1838-DAF3D80E5CFA}"/>
                    </a:ext>
                  </a:extLst>
                </p:cNvPr>
                <p:cNvSpPr/>
                <p:nvPr/>
              </p:nvSpPr>
              <p:spPr>
                <a:xfrm>
                  <a:off x="7451909" y="3386416"/>
                  <a:ext cx="714934" cy="564777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33" name="Прямая соединительная линия 32">
                  <a:extLst>
                    <a:ext uri="{FF2B5EF4-FFF2-40B4-BE49-F238E27FC236}">
                      <a16:creationId xmlns:a16="http://schemas.microsoft.com/office/drawing/2014/main" id="{F2AFC8B6-E211-D337-8C7F-D57177064D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36975" y="3225051"/>
                  <a:ext cx="0" cy="88750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Прямая соединительная линия 33">
                  <a:extLst>
                    <a:ext uri="{FF2B5EF4-FFF2-40B4-BE49-F238E27FC236}">
                      <a16:creationId xmlns:a16="http://schemas.microsoft.com/office/drawing/2014/main" id="{6B9F7EAD-5940-4CC5-0DCC-E4C1B95F8C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56390" y="3225051"/>
                  <a:ext cx="0" cy="887506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id="{D218D565-0D10-C6F3-65F7-6CFF59AD0FB1}"/>
                  </a:ext>
                </a:extLst>
              </p:cNvPr>
              <p:cNvCxnSpPr/>
              <p:nvPr/>
            </p:nvCxnSpPr>
            <p:spPr>
              <a:xfrm flipH="1">
                <a:off x="9734418" y="3331745"/>
                <a:ext cx="149039" cy="22544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6B3E7733-4CE2-EC5D-CCB3-FB0D54D90173}"/>
              </a:ext>
            </a:extLst>
          </p:cNvPr>
          <p:cNvGrpSpPr/>
          <p:nvPr/>
        </p:nvGrpSpPr>
        <p:grpSpPr>
          <a:xfrm>
            <a:off x="7629021" y="3486069"/>
            <a:ext cx="534648" cy="376877"/>
            <a:chOff x="9985218" y="5245415"/>
            <a:chExt cx="996122" cy="625212"/>
          </a:xfrm>
          <a:effectLst>
            <a:glow rad="1016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37" name="Диагональная полоса 36">
              <a:extLst>
                <a:ext uri="{FF2B5EF4-FFF2-40B4-BE49-F238E27FC236}">
                  <a16:creationId xmlns:a16="http://schemas.microsoft.com/office/drawing/2014/main" id="{59CD3F6C-8E03-FA2A-4766-8E479487B085}"/>
                </a:ext>
              </a:extLst>
            </p:cNvPr>
            <p:cNvSpPr/>
            <p:nvPr/>
          </p:nvSpPr>
          <p:spPr>
            <a:xfrm rot="203447">
              <a:off x="10344769" y="5253939"/>
              <a:ext cx="636571" cy="608166"/>
            </a:xfrm>
            <a:prstGeom prst="diagStripe">
              <a:avLst>
                <a:gd name="adj" fmla="val 63381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Диагональная полоса 37">
              <a:extLst>
                <a:ext uri="{FF2B5EF4-FFF2-40B4-BE49-F238E27FC236}">
                  <a16:creationId xmlns:a16="http://schemas.microsoft.com/office/drawing/2014/main" id="{FCF96BD3-6D84-D386-F829-5A2BC24BD661}"/>
                </a:ext>
              </a:extLst>
            </p:cNvPr>
            <p:cNvSpPr/>
            <p:nvPr/>
          </p:nvSpPr>
          <p:spPr>
            <a:xfrm rot="16393363" flipH="1" flipV="1">
              <a:off x="9855201" y="5375432"/>
              <a:ext cx="625212" cy="365177"/>
            </a:xfrm>
            <a:prstGeom prst="diagStripe">
              <a:avLst>
                <a:gd name="adj" fmla="val 545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42B9B0BE-5CA6-8352-F6B2-92A2937ED4BA}"/>
              </a:ext>
            </a:extLst>
          </p:cNvPr>
          <p:cNvGrpSpPr/>
          <p:nvPr/>
        </p:nvGrpSpPr>
        <p:grpSpPr>
          <a:xfrm>
            <a:off x="8413359" y="2565144"/>
            <a:ext cx="1181798" cy="1132346"/>
            <a:chOff x="8413359" y="2565144"/>
            <a:chExt cx="1181798" cy="1132346"/>
          </a:xfrm>
        </p:grpSpPr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1D391EB5-CCC6-0547-F899-554162FC1141}"/>
                </a:ext>
              </a:extLst>
            </p:cNvPr>
            <p:cNvSpPr/>
            <p:nvPr/>
          </p:nvSpPr>
          <p:spPr>
            <a:xfrm rot="21351983">
              <a:off x="8413359" y="2565144"/>
              <a:ext cx="118179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0" dirty="0">
                  <a:ln w="12700">
                    <a:solidFill>
                      <a:schemeClr val="tx1"/>
                    </a:solidFill>
                    <a:prstDash val="solid"/>
                  </a:ln>
                  <a:solidFill>
                    <a:schemeClr val="bg1"/>
                  </a:solidFill>
                  <a:effectLst/>
                </a:rPr>
                <a:t>РАДУГА</a:t>
              </a:r>
            </a:p>
          </p:txBody>
        </p: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19949374-17C5-E542-A993-34E7A7652495}"/>
                </a:ext>
              </a:extLst>
            </p:cNvPr>
            <p:cNvGrpSpPr/>
            <p:nvPr/>
          </p:nvGrpSpPr>
          <p:grpSpPr>
            <a:xfrm rot="21367048">
              <a:off x="8575343" y="3118320"/>
              <a:ext cx="1006720" cy="579170"/>
              <a:chOff x="5800166" y="2702857"/>
              <a:chExt cx="1806388" cy="887506"/>
            </a:xfrm>
          </p:grpSpPr>
          <p:sp>
            <p:nvSpPr>
              <p:cNvPr id="41" name="Прямоугольник: скругленные углы 40">
                <a:extLst>
                  <a:ext uri="{FF2B5EF4-FFF2-40B4-BE49-F238E27FC236}">
                    <a16:creationId xmlns:a16="http://schemas.microsoft.com/office/drawing/2014/main" id="{6F8F7E61-10B8-3E3C-0557-C2D8582E7732}"/>
                  </a:ext>
                </a:extLst>
              </p:cNvPr>
              <p:cNvSpPr/>
              <p:nvPr/>
            </p:nvSpPr>
            <p:spPr>
              <a:xfrm>
                <a:off x="5800166" y="2864223"/>
                <a:ext cx="90319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:a16="http://schemas.microsoft.com/office/drawing/2014/main" id="{AEA83772-716C-1029-AA7D-344CF4576C3D}"/>
                  </a:ext>
                </a:extLst>
              </p:cNvPr>
              <p:cNvSpPr/>
              <p:nvPr/>
            </p:nvSpPr>
            <p:spPr>
              <a:xfrm>
                <a:off x="6703360" y="2864222"/>
                <a:ext cx="90319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id="{2AE07BA4-D838-5CF2-4420-9BAF950360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03360" y="2702857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3D2B4431-AB2D-BFAC-0F86-8CE2BFEF51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99355" y="3024222"/>
              <a:ext cx="100430" cy="16798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Прямоугольник: скругленные углы 45">
            <a:hlinkClick r:id="rId4" action="ppaction://hlinksldjump"/>
            <a:extLst>
              <a:ext uri="{FF2B5EF4-FFF2-40B4-BE49-F238E27FC236}">
                <a16:creationId xmlns:a16="http://schemas.microsoft.com/office/drawing/2014/main" id="{2949E966-8A26-A167-A26E-F6FDF8DC42A4}"/>
              </a:ext>
            </a:extLst>
          </p:cNvPr>
          <p:cNvSpPr/>
          <p:nvPr/>
        </p:nvSpPr>
        <p:spPr>
          <a:xfrm>
            <a:off x="10592790" y="6365174"/>
            <a:ext cx="1599210" cy="49282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E5843F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107203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868ED7-C550-019D-D180-425ABAEBF2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12568A4-424B-F017-AB35-8A144319472F}"/>
              </a:ext>
            </a:extLst>
          </p:cNvPr>
          <p:cNvSpPr/>
          <p:nvPr/>
        </p:nvSpPr>
        <p:spPr>
          <a:xfrm>
            <a:off x="1" y="0"/>
            <a:ext cx="6400800" cy="4168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E5843F"/>
                </a:solidFill>
              </a:rPr>
              <a:t>Найди слова, которые подходят к схеме.*Нажимать на слова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B15033C-7BDB-A12E-1D3E-E054E9542DD0}"/>
              </a:ext>
            </a:extLst>
          </p:cNvPr>
          <p:cNvGrpSpPr/>
          <p:nvPr/>
        </p:nvGrpSpPr>
        <p:grpSpPr>
          <a:xfrm>
            <a:off x="4732243" y="2443187"/>
            <a:ext cx="2912409" cy="1503524"/>
            <a:chOff x="6051924" y="3444991"/>
            <a:chExt cx="1947582" cy="945471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1823C74E-E6EE-51A0-2671-46062EC4F22A}"/>
                </a:ext>
              </a:extLst>
            </p:cNvPr>
            <p:cNvGrpSpPr/>
            <p:nvPr/>
          </p:nvGrpSpPr>
          <p:grpSpPr>
            <a:xfrm>
              <a:off x="6051924" y="3583637"/>
              <a:ext cx="1947582" cy="806825"/>
              <a:chOff x="6022041" y="3225051"/>
              <a:chExt cx="2144802" cy="887506"/>
            </a:xfrm>
          </p:grpSpPr>
          <p:sp>
            <p:nvSpPr>
              <p:cNvPr id="10" name="Прямоугольник: скругленные углы 9">
                <a:extLst>
                  <a:ext uri="{FF2B5EF4-FFF2-40B4-BE49-F238E27FC236}">
                    <a16:creationId xmlns:a16="http://schemas.microsoft.com/office/drawing/2014/main" id="{36C7AD6D-0205-95DD-78B4-98D69E578368}"/>
                  </a:ext>
                </a:extLst>
              </p:cNvPr>
              <p:cNvSpPr/>
              <p:nvPr/>
            </p:nvSpPr>
            <p:spPr>
              <a:xfrm>
                <a:off x="6022041" y="3386418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рямоугольник: скругленные углы 10">
                <a:extLst>
                  <a:ext uri="{FF2B5EF4-FFF2-40B4-BE49-F238E27FC236}">
                    <a16:creationId xmlns:a16="http://schemas.microsoft.com/office/drawing/2014/main" id="{376A4D80-0AB6-5732-E739-7AAC5A9946FD}"/>
                  </a:ext>
                </a:extLst>
              </p:cNvPr>
              <p:cNvSpPr/>
              <p:nvPr/>
            </p:nvSpPr>
            <p:spPr>
              <a:xfrm>
                <a:off x="6736975" y="3386417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Прямоугольник: скругленные углы 11">
                <a:extLst>
                  <a:ext uri="{FF2B5EF4-FFF2-40B4-BE49-F238E27FC236}">
                    <a16:creationId xmlns:a16="http://schemas.microsoft.com/office/drawing/2014/main" id="{76D6E957-D8C3-ECB9-AE35-577535A7621C}"/>
                  </a:ext>
                </a:extLst>
              </p:cNvPr>
              <p:cNvSpPr/>
              <p:nvPr/>
            </p:nvSpPr>
            <p:spPr>
              <a:xfrm>
                <a:off x="7451909" y="3386416"/>
                <a:ext cx="714934" cy="564777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3" name="Прямая соединительная линия 12">
                <a:extLst>
                  <a:ext uri="{FF2B5EF4-FFF2-40B4-BE49-F238E27FC236}">
                    <a16:creationId xmlns:a16="http://schemas.microsoft.com/office/drawing/2014/main" id="{0B2C18E3-5121-F6C2-8300-E80B99E3FF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36975" y="3225051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>
                <a:extLst>
                  <a:ext uri="{FF2B5EF4-FFF2-40B4-BE49-F238E27FC236}">
                    <a16:creationId xmlns:a16="http://schemas.microsoft.com/office/drawing/2014/main" id="{A06DC2A3-CAFF-08CC-C6D8-93E9241AC8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56390" y="3225051"/>
                <a:ext cx="0" cy="8875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00E47891-B1F8-5975-52B0-2AA15CC663DC}"/>
                </a:ext>
              </a:extLst>
            </p:cNvPr>
            <p:cNvCxnSpPr/>
            <p:nvPr/>
          </p:nvCxnSpPr>
          <p:spPr>
            <a:xfrm flipH="1">
              <a:off x="6997306" y="3444991"/>
              <a:ext cx="149039" cy="2254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EDC426A-7301-8824-3DC0-DDA81ECD066E}"/>
              </a:ext>
            </a:extLst>
          </p:cNvPr>
          <p:cNvSpPr/>
          <p:nvPr/>
        </p:nvSpPr>
        <p:spPr>
          <a:xfrm rot="20869648">
            <a:off x="8653929" y="3103402"/>
            <a:ext cx="170239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ИГРУШКА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ECB294C-83C9-7213-83D4-C192168984D3}"/>
              </a:ext>
            </a:extLst>
          </p:cNvPr>
          <p:cNvSpPr/>
          <p:nvPr/>
        </p:nvSpPr>
        <p:spPr>
          <a:xfrm rot="20749080">
            <a:off x="166772" y="2635338"/>
            <a:ext cx="15055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ВОРОНА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328840F-DF95-2C56-4B13-C80EA0A3A758}"/>
              </a:ext>
            </a:extLst>
          </p:cNvPr>
          <p:cNvSpPr/>
          <p:nvPr/>
        </p:nvSpPr>
        <p:spPr>
          <a:xfrm rot="760223">
            <a:off x="2318528" y="1176260"/>
            <a:ext cx="158056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КАПУСТА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89CB4EE-6FC4-9145-FC30-AD2173DFB092}"/>
              </a:ext>
            </a:extLst>
          </p:cNvPr>
          <p:cNvSpPr/>
          <p:nvPr/>
        </p:nvSpPr>
        <p:spPr>
          <a:xfrm rot="20869648">
            <a:off x="168779" y="1469252"/>
            <a:ext cx="106760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ОЧКИ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DDFCE8E-7A3C-EDC6-CFA5-C813A8CFB6E5}"/>
              </a:ext>
            </a:extLst>
          </p:cNvPr>
          <p:cNvSpPr/>
          <p:nvPr/>
        </p:nvSpPr>
        <p:spPr>
          <a:xfrm rot="20869648">
            <a:off x="2273893" y="2321486"/>
            <a:ext cx="100380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ЗОНТ</a:t>
            </a:r>
            <a:endParaRPr lang="ru-RU" sz="2800" b="1" cap="none" spc="0" dirty="0">
              <a:ln w="19050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161D99D-CA63-47B9-DE9C-180D4492CECE}"/>
              </a:ext>
            </a:extLst>
          </p:cNvPr>
          <p:cNvSpPr/>
          <p:nvPr/>
        </p:nvSpPr>
        <p:spPr>
          <a:xfrm rot="21157732">
            <a:off x="8702762" y="1388314"/>
            <a:ext cx="16628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БАБОЧКА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9EEF679-6C09-7D3E-7D3A-752F086AE518}"/>
              </a:ext>
            </a:extLst>
          </p:cNvPr>
          <p:cNvSpPr/>
          <p:nvPr/>
        </p:nvSpPr>
        <p:spPr>
          <a:xfrm rot="768004">
            <a:off x="10020899" y="3861261"/>
            <a:ext cx="139320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ДОЖДЬ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E146BC8-8B8B-C771-A969-9D215E6DE4EB}"/>
              </a:ext>
            </a:extLst>
          </p:cNvPr>
          <p:cNvSpPr/>
          <p:nvPr/>
        </p:nvSpPr>
        <p:spPr>
          <a:xfrm rot="768004">
            <a:off x="9360455" y="2310289"/>
            <a:ext cx="114005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ЛУЖИ</a:t>
            </a:r>
            <a:endParaRPr lang="ru-RU" sz="2800" b="1" cap="none" spc="0" dirty="0">
              <a:ln w="19050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749F140-E27A-FD42-F2DF-05C8E16BB974}"/>
              </a:ext>
            </a:extLst>
          </p:cNvPr>
          <p:cNvSpPr/>
          <p:nvPr/>
        </p:nvSpPr>
        <p:spPr>
          <a:xfrm rot="20949885">
            <a:off x="8308722" y="4277914"/>
            <a:ext cx="163474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КОТЁНОК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59446EA-0FA1-37C2-D05D-A10A2AB9FA82}"/>
              </a:ext>
            </a:extLst>
          </p:cNvPr>
          <p:cNvSpPr/>
          <p:nvPr/>
        </p:nvSpPr>
        <p:spPr>
          <a:xfrm rot="891307">
            <a:off x="2696908" y="3157213"/>
            <a:ext cx="105189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ЛУПА</a:t>
            </a:r>
            <a:endParaRPr lang="ru-RU" sz="2800" b="1" cap="none" spc="0" dirty="0">
              <a:ln w="19050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B0CAE62-F463-A8FA-D269-FB09972A225F}"/>
              </a:ext>
            </a:extLst>
          </p:cNvPr>
          <p:cNvSpPr/>
          <p:nvPr/>
        </p:nvSpPr>
        <p:spPr>
          <a:xfrm rot="20927141">
            <a:off x="2883673" y="4783729"/>
            <a:ext cx="140968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ЦВЕТОК</a:t>
            </a:r>
          </a:p>
        </p:txBody>
      </p:sp>
      <p:sp>
        <p:nvSpPr>
          <p:cNvPr id="27" name="Прямоугольник: скругленные углы 26">
            <a:hlinkClick r:id="rId4" action="ppaction://hlinksldjump"/>
            <a:extLst>
              <a:ext uri="{FF2B5EF4-FFF2-40B4-BE49-F238E27FC236}">
                <a16:creationId xmlns:a16="http://schemas.microsoft.com/office/drawing/2014/main" id="{ADF3551E-A986-C67D-121B-A4A178652A28}"/>
              </a:ext>
            </a:extLst>
          </p:cNvPr>
          <p:cNvSpPr/>
          <p:nvPr/>
        </p:nvSpPr>
        <p:spPr>
          <a:xfrm>
            <a:off x="10592790" y="6365174"/>
            <a:ext cx="1599210" cy="49282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E5843F"/>
                </a:solidFill>
                <a:latin typeface="Arial Narrow" panose="020B0606020202030204" pitchFamily="34" charset="0"/>
              </a:rPr>
              <a:t>КОНЕЦ</a:t>
            </a:r>
          </a:p>
        </p:txBody>
      </p:sp>
    </p:spTree>
    <p:extLst>
      <p:ext uri="{BB962C8B-B14F-4D97-AF65-F5344CB8AC3E}">
        <p14:creationId xmlns:p14="http://schemas.microsoft.com/office/powerpoint/2010/main" val="315637962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L -0.27552 -0.0025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76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L 0.42865 0.0606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32" y="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0.2487 0.2733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35" y="1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4.44444E-6 L -0.25404 -0.1805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08" y="-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  <p:bldP spid="17" grpId="0"/>
      <p:bldP spid="17" grpId="1"/>
      <p:bldP spid="18" grpId="0"/>
      <p:bldP spid="19" grpId="0"/>
      <p:bldP spid="21" grpId="0"/>
      <p:bldP spid="22" grpId="0"/>
      <p:bldP spid="23" grpId="0"/>
      <p:bldP spid="24" grpId="0"/>
      <p:bldP spid="24" grpId="1"/>
      <p:bldP spid="25" grpId="0"/>
      <p:bldP spid="26" grpId="0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67FBFA-3577-E43F-66D3-44BE75EF5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C5DC21-F097-D41F-0AD3-DE30D28FD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426" y="3106270"/>
            <a:ext cx="3722338" cy="3489512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:a16="http://schemas.microsoft.com/office/drawing/2014/main" id="{75A27030-75EE-AB5A-B2CC-DFC7C153801A}"/>
              </a:ext>
            </a:extLst>
          </p:cNvPr>
          <p:cNvSpPr/>
          <p:nvPr/>
        </p:nvSpPr>
        <p:spPr>
          <a:xfrm>
            <a:off x="4628233" y="754520"/>
            <a:ext cx="6092041" cy="1597231"/>
          </a:xfrm>
          <a:prstGeom prst="wedgeRoundRectCallout">
            <a:avLst>
              <a:gd name="adj1" fmla="val -42637"/>
              <a:gd name="adj2" fmla="val 172385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glow rad="101600">
              <a:srgbClr val="C1CF66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E5843F"/>
                </a:solidFill>
                <a:latin typeface="Arial Narrow" panose="020B0606020202030204" pitchFamily="34" charset="0"/>
              </a:rPr>
              <a:t>ОТЛИЧНАЯ РАБОТА!</a:t>
            </a:r>
          </a:p>
          <a:p>
            <a:pPr algn="ctr"/>
            <a:r>
              <a:rPr lang="ru-RU" sz="2400" b="1" dirty="0">
                <a:solidFill>
                  <a:srgbClr val="759C46"/>
                </a:solidFill>
                <a:latin typeface="Arial Narrow" panose="020B0606020202030204" pitchFamily="34" charset="0"/>
              </a:rPr>
              <a:t>Ты умеешь делить слова на слоги, находить ударение и читать слоговые схемы!</a:t>
            </a:r>
          </a:p>
        </p:txBody>
      </p:sp>
    </p:spTree>
    <p:extLst>
      <p:ext uri="{BB962C8B-B14F-4D97-AF65-F5344CB8AC3E}">
        <p14:creationId xmlns:p14="http://schemas.microsoft.com/office/powerpoint/2010/main" val="3905136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170</Words>
  <Application>Microsoft Office PowerPoint</Application>
  <PresentationFormat>Широкоэкранный</PresentationFormat>
  <Paragraphs>68</Paragraphs>
  <Slides>10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Агибалова Ольга</dc:creator>
  <cp:lastModifiedBy>Агибалова Ольга</cp:lastModifiedBy>
  <cp:revision>27</cp:revision>
  <dcterms:created xsi:type="dcterms:W3CDTF">2026-09-20T21:08:36Z</dcterms:created>
  <dcterms:modified xsi:type="dcterms:W3CDTF">2026-09-21T00:05:38Z</dcterms:modified>
</cp:coreProperties>
</file>