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F64"/>
    <a:srgbClr val="FCA03B"/>
    <a:srgbClr val="39CFD3"/>
    <a:srgbClr val="FD99D9"/>
    <a:srgbClr val="F0348E"/>
    <a:srgbClr val="F7391D"/>
    <a:srgbClr val="F3D9F2"/>
    <a:srgbClr val="B87FEB"/>
    <a:srgbClr val="CC8D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43" autoAdjust="0"/>
  </p:normalViewPr>
  <p:slideViewPr>
    <p:cSldViewPr snapToGrid="0">
      <p:cViewPr varScale="1">
        <p:scale>
          <a:sx n="95" d="100"/>
          <a:sy n="95" d="100"/>
        </p:scale>
        <p:origin x="76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45271-823F-4AD1-ADD5-3D0A0918229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FEF45-07CA-483F-A629-9738CBC777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4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FEF45-07CA-483F-A629-9738CBC7777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44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F014B-2876-EF86-C300-D6046F84F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E3E8B8F-B618-78CF-64E2-E30A94EA0F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3157FEC-EA55-1E96-2F55-F2683E48A6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F17342-D340-FA57-246F-1F4108DE64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FEF45-07CA-483F-A629-9738CBC7777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30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FEF45-07CA-483F-A629-9738CBC7777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691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FEF45-07CA-483F-A629-9738CBC7777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800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FEF45-07CA-483F-A629-9738CBC7777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257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FEF45-07CA-483F-A629-9738CBC7777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199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FEF45-07CA-483F-A629-9738CBC7777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685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FEF45-07CA-483F-A629-9738CBC7777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304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13D452-062A-C06A-CA3A-6625527C7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436055-43D8-AF8A-10E3-298E5967B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142CEA-44B2-46AF-9EEE-6925E2401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E3E7-7691-44EA-AB86-60B27F3CA99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8B5049-6001-EA11-4A0B-AAD239F05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A82D32-94EF-9508-6B8C-122BF1A3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0EB8-D650-4522-A93D-21AD2A3D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63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B57667-4496-1ED0-FED9-35E7A872B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50C207-6A6C-9FFB-4A2E-4A9E1483C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D93D5E-A60E-4894-24D3-C69392A5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E3E7-7691-44EA-AB86-60B27F3CA99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9B9B3C-9B7C-40D8-E934-985C6485D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412B32-3863-2ED2-9852-911CFF3F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0EB8-D650-4522-A93D-21AD2A3D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05B4A3-460D-88C5-F3B4-BA5C1B266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841540-C7DB-93F3-9A4A-50D8F1B60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D13385-3EDF-456C-E5B4-AA8FA246C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E3E7-7691-44EA-AB86-60B27F3CA99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E86DD3-97A7-DCF8-8B0C-3A62C0E7E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07EAA8-D6DE-E9D7-56FC-CD7A0FD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0EB8-D650-4522-A93D-21AD2A3D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107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B84DCD-2C75-1698-773C-95CB7CB8E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8C928C-015B-147B-194F-6D37BE7F98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3258A6-C190-EC37-AECF-6AC244DEC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D79275-F91C-3736-E3C2-DE7CCEB9A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E3E7-7691-44EA-AB86-60B27F3CA99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924E02-52D3-E82F-719D-A77183E68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F30333-0621-E752-A14A-527D12AD0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0EB8-D650-4522-A93D-21AD2A3D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398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F041B1-7D7D-E94C-F5F2-0EC384FA2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D6195D-F920-E844-2085-9A54853A0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984B66-D049-7188-0DC2-C555A4886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84B7D46-7118-52B0-02B4-708D0010D3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8FF6144-99C8-E339-2913-F1679871EF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52C3652-1DE6-2688-D6BF-88898105B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E3E7-7691-44EA-AB86-60B27F3CA99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9EA0F19-5EBB-41E0-6FAE-7D16A7BFA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12939C-663E-5C62-9B94-CD98E4EB8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0EB8-D650-4522-A93D-21AD2A3D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93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73247-8474-F198-EAE3-9AED3FB54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ADA6F1-ABDC-39DA-2925-2A0E2DF21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E3E7-7691-44EA-AB86-60B27F3CA99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0B316F-0DB1-45FC-DEDB-197E6658D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7A36C22-AD40-DEDB-A474-CF259A1FF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0EB8-D650-4522-A93D-21AD2A3D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39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1E4DF22-98C5-3ADB-FC2A-AEDD2AC22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E3E7-7691-44EA-AB86-60B27F3CA99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BF1F28C-DF09-97EC-3CB5-60A97E39A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0D34F1-E5EC-510A-FA84-28A6DFEEC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0EB8-D650-4522-A93D-21AD2A3D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531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8CA9B-A16C-5E42-A088-E1C65B0E5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2CF92D-03FB-F9E3-95E2-529E2CFFE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77BA447-D477-1756-8ED8-B152893CC4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787CAF-04BD-EE24-D24D-0575C4F8E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E3E7-7691-44EA-AB86-60B27F3CA99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B1B90-F702-AFDE-B0F3-B7263146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773D97-0C4C-782F-888A-96AC8644C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0EB8-D650-4522-A93D-21AD2A3D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73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1D9BE1-1090-5A70-8229-AB9811075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B35A847-9E1A-36C8-C949-E65AEA6618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4E858C-A652-EA1D-ED71-87F425724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A0B8A4-C283-EE58-5A14-14ECEC0B6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E3E7-7691-44EA-AB86-60B27F3CA99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4874DE-8E10-8615-81FB-FD539E9C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7879EE-AD56-E928-1259-4D581D8A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0EB8-D650-4522-A93D-21AD2A3D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38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DAD76-892B-5DD5-95A4-F7BFE2ECC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54A60B-2878-C9C4-CC01-8D25F76E1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BC2B7C-074E-2559-485E-37FEC26A0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E3E7-7691-44EA-AB86-60B27F3CA99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0056DD-2861-1850-F643-A56A9B295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2162D5-1A69-C379-B121-FE945DFE7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0EB8-D650-4522-A93D-21AD2A3D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56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D862AD0-77D1-2006-EC98-611A0EB597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DBE302-E8D5-5B16-3273-C39D1F0E1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4DB15D-E970-08AF-4B81-9AD8AB1A7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E3E7-7691-44EA-AB86-60B27F3CA99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B2269F-96C6-F2CD-62E1-F7A205C20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574266-3B7B-9B1C-F295-0BBDF9706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0EB8-D650-4522-A93D-21AD2A3D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69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AC366F-3874-D3BD-F8ED-F1BFDC6C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CFA307-2AFE-21FC-E8CB-7BFF09445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AED491-2197-6AEB-9FCD-F885E8B626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6E3E7-7691-44EA-AB86-60B27F3CA99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61B2BD-B8C9-E8D0-8D89-3BEF89C5D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2CC7EC-9B96-B5CE-EB4F-36C63DE85E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E0EB8-D650-4522-A93D-21AD2A3D2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124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C37ECE-76A2-0469-B1AA-AB812E3E1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280BF7-7965-A1D3-245A-FE5AC6232C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139" y="3286495"/>
            <a:ext cx="2311731" cy="346759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88A230-2218-74CC-4328-75F58A146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969" y="3559630"/>
            <a:ext cx="2129641" cy="319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490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71BE3-92F7-6516-FE69-220DD8CF9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BC835B-1957-A9F8-FD05-29A95B165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37A518-653B-9281-508B-8391384991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700" y="3286495"/>
            <a:ext cx="2311731" cy="346759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ACA0978-CEED-DF40-0265-F6B834254D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969" y="3559630"/>
            <a:ext cx="2129641" cy="3194462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E68705F-5BBC-F012-FB45-77AC39BC7114}"/>
              </a:ext>
            </a:extLst>
          </p:cNvPr>
          <p:cNvSpPr/>
          <p:nvPr/>
        </p:nvSpPr>
        <p:spPr>
          <a:xfrm>
            <a:off x="1678379" y="2223655"/>
            <a:ext cx="8835242" cy="2410690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C8D59"/>
                </a:solidFill>
              </a:rPr>
              <a:t>Первый рабочий день Макса и Лизы в небольшом семейном магазине. Сегодня ожидается много покупателей, но машина с товаром приехала поздно.</a:t>
            </a:r>
          </a:p>
          <a:p>
            <a:pPr algn="ctr"/>
            <a:r>
              <a:rPr lang="ru-RU" sz="2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C8D59"/>
                </a:solidFill>
              </a:rPr>
              <a:t>Нужно успеть подготовить магазин к открытию.</a:t>
            </a:r>
          </a:p>
        </p:txBody>
      </p:sp>
      <p:sp>
        <p:nvSpPr>
          <p:cNvPr id="3" name="Прямоугольник: скругленные углы 2">
            <a:hlinkClick r:id="rId6" action="ppaction://hlinksldjump"/>
            <a:extLst>
              <a:ext uri="{FF2B5EF4-FFF2-40B4-BE49-F238E27FC236}">
                <a16:creationId xmlns:a16="http://schemas.microsoft.com/office/drawing/2014/main" id="{621B2434-E306-73F3-E936-2AD23F2CCD5F}"/>
              </a:ext>
            </a:extLst>
          </p:cNvPr>
          <p:cNvSpPr/>
          <p:nvPr/>
        </p:nvSpPr>
        <p:spPr>
          <a:xfrm>
            <a:off x="10794670" y="6400800"/>
            <a:ext cx="1397330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CA03B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  <a:latin typeface="Arial Narrow" panose="020B0606020202030204" pitchFamily="34" charset="0"/>
              </a:rPr>
              <a:t>НАЧАТЬ</a:t>
            </a:r>
          </a:p>
        </p:txBody>
      </p:sp>
    </p:spTree>
    <p:extLst>
      <p:ext uri="{BB962C8B-B14F-4D97-AF65-F5344CB8AC3E}">
        <p14:creationId xmlns:p14="http://schemas.microsoft.com/office/powerpoint/2010/main" val="79539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F221BDA-4A77-B627-DF9E-832DCA080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8BD3AD6-071F-CB2B-F4A9-EEF315667C8F}"/>
              </a:ext>
            </a:extLst>
          </p:cNvPr>
          <p:cNvSpPr/>
          <p:nvPr/>
        </p:nvSpPr>
        <p:spPr>
          <a:xfrm>
            <a:off x="0" y="0"/>
            <a:ext cx="3562597" cy="581891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</a:rPr>
              <a:t>ПРИНИМАЕМ ТОВАР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B3CA0FC9-A144-6118-8F0B-3B1DEAABC3EF}"/>
              </a:ext>
            </a:extLst>
          </p:cNvPr>
          <p:cNvGrpSpPr/>
          <p:nvPr/>
        </p:nvGrpSpPr>
        <p:grpSpPr>
          <a:xfrm>
            <a:off x="3664527" y="581891"/>
            <a:ext cx="4862946" cy="2784764"/>
            <a:chOff x="3491345" y="837210"/>
            <a:chExt cx="4862946" cy="2591790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00973333-D121-BAF0-CA45-83FEC14900BE}"/>
                </a:ext>
              </a:extLst>
            </p:cNvPr>
            <p:cNvSpPr/>
            <p:nvPr/>
          </p:nvSpPr>
          <p:spPr>
            <a:xfrm>
              <a:off x="3491345" y="837210"/>
              <a:ext cx="4862946" cy="2591790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2400" b="1" dirty="0">
                  <a:solidFill>
                    <a:srgbClr val="FCA03B"/>
                  </a:solidFill>
                </a:rPr>
                <a:t>В магазин привезли 4 коробки.</a:t>
              </a:r>
              <a:br>
                <a:rPr lang="ru-RU" sz="2400" b="1" dirty="0">
                  <a:solidFill>
                    <a:srgbClr val="FCA03B"/>
                  </a:solidFill>
                </a:rPr>
              </a:br>
              <a:r>
                <a:rPr lang="ru-RU" sz="2400" b="1" dirty="0">
                  <a:solidFill>
                    <a:srgbClr val="FCA03B"/>
                  </a:solidFill>
                </a:rPr>
                <a:t>В каждой — по 6 упаковок сока.</a:t>
              </a:r>
              <a:br>
                <a:rPr lang="ru-RU" sz="2400" b="1" dirty="0">
                  <a:solidFill>
                    <a:srgbClr val="FCA03B"/>
                  </a:solidFill>
                </a:rPr>
              </a:br>
              <a:r>
                <a:rPr lang="ru-RU" sz="2400" b="1" dirty="0">
                  <a:solidFill>
                    <a:srgbClr val="FCA03B"/>
                  </a:solidFill>
                </a:rPr>
                <a:t>Сколько упаковок привезли всего?</a:t>
              </a:r>
            </a:p>
            <a:p>
              <a:pPr algn="just"/>
              <a:endParaRPr lang="ru-RU" dirty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087F88B-DABC-23D8-EA5E-78E1BEA23888}"/>
                </a:ext>
              </a:extLst>
            </p:cNvPr>
            <p:cNvSpPr/>
            <p:nvPr/>
          </p:nvSpPr>
          <p:spPr>
            <a:xfrm>
              <a:off x="4624225" y="912904"/>
              <a:ext cx="259718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rgbClr val="39CFD3"/>
                  </a:solidFill>
                  <a:effectLst/>
                  <a:latin typeface="Arial Narrow" panose="020B0606020202030204" pitchFamily="34" charset="0"/>
                </a:rPr>
                <a:t>Выбери действие </a:t>
              </a:r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5499087-9F39-50E1-F15C-4B6C9E0F62BF}"/>
              </a:ext>
            </a:extLst>
          </p:cNvPr>
          <p:cNvSpPr/>
          <p:nvPr/>
        </p:nvSpPr>
        <p:spPr>
          <a:xfrm>
            <a:off x="4155423" y="2616873"/>
            <a:ext cx="10855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6 + 4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6C827B3-1434-B430-0293-8A7146FA7E99}"/>
              </a:ext>
            </a:extLst>
          </p:cNvPr>
          <p:cNvSpPr/>
          <p:nvPr/>
        </p:nvSpPr>
        <p:spPr>
          <a:xfrm>
            <a:off x="4155423" y="2616873"/>
            <a:ext cx="10855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6 + 4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7C65CDA-A613-5A36-D31E-DD9C12D5B76A}"/>
              </a:ext>
            </a:extLst>
          </p:cNvPr>
          <p:cNvSpPr/>
          <p:nvPr/>
        </p:nvSpPr>
        <p:spPr>
          <a:xfrm>
            <a:off x="5561237" y="2616873"/>
            <a:ext cx="10695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6 х 4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6341D62-3ADE-C1FD-409B-E93CD6F9219E}"/>
              </a:ext>
            </a:extLst>
          </p:cNvPr>
          <p:cNvSpPr/>
          <p:nvPr/>
        </p:nvSpPr>
        <p:spPr>
          <a:xfrm>
            <a:off x="5561237" y="2612545"/>
            <a:ext cx="10695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6 х 4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074F5E1-F639-9031-0AC1-FD39566C108A}"/>
              </a:ext>
            </a:extLst>
          </p:cNvPr>
          <p:cNvSpPr/>
          <p:nvPr/>
        </p:nvSpPr>
        <p:spPr>
          <a:xfrm>
            <a:off x="6988691" y="2612544"/>
            <a:ext cx="9941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6 : 4 </a:t>
            </a:r>
          </a:p>
        </p:txBody>
      </p:sp>
      <p:sp>
        <p:nvSpPr>
          <p:cNvPr id="16" name="Прямоугольник: скругленные углы 15">
            <a:hlinkClick r:id="rId4" action="ppaction://hlinksldjump"/>
            <a:extLst>
              <a:ext uri="{FF2B5EF4-FFF2-40B4-BE49-F238E27FC236}">
                <a16:creationId xmlns:a16="http://schemas.microsoft.com/office/drawing/2014/main" id="{35A90D57-99E1-4B17-DD97-1DAB2454B378}"/>
              </a:ext>
            </a:extLst>
          </p:cNvPr>
          <p:cNvSpPr/>
          <p:nvPr/>
        </p:nvSpPr>
        <p:spPr>
          <a:xfrm>
            <a:off x="10794670" y="6400800"/>
            <a:ext cx="1397330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CA03B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212AFEC-B2D6-A614-949D-5F414BCA5696}"/>
              </a:ext>
            </a:extLst>
          </p:cNvPr>
          <p:cNvSpPr/>
          <p:nvPr/>
        </p:nvSpPr>
        <p:spPr>
          <a:xfrm>
            <a:off x="6988691" y="2615504"/>
            <a:ext cx="9941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6 : 4 </a:t>
            </a:r>
          </a:p>
        </p:txBody>
      </p:sp>
    </p:spTree>
    <p:extLst>
      <p:ext uri="{BB962C8B-B14F-4D97-AF65-F5344CB8AC3E}">
        <p14:creationId xmlns:p14="http://schemas.microsoft.com/office/powerpoint/2010/main" val="157995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2816C0-E6BC-BAEA-D340-655562A80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1A19F77-9639-7D99-D952-F16C030A2FF1}"/>
              </a:ext>
            </a:extLst>
          </p:cNvPr>
          <p:cNvSpPr/>
          <p:nvPr/>
        </p:nvSpPr>
        <p:spPr>
          <a:xfrm>
            <a:off x="0" y="0"/>
            <a:ext cx="3315629" cy="581891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</a:rPr>
              <a:t>ЗАПОЛНЯЕМ ПОЛКИ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4A19814-6D8F-420E-9D22-7D8C692E845F}"/>
              </a:ext>
            </a:extLst>
          </p:cNvPr>
          <p:cNvSpPr/>
          <p:nvPr/>
        </p:nvSpPr>
        <p:spPr>
          <a:xfrm>
            <a:off x="140742" y="3429000"/>
            <a:ext cx="4044682" cy="2875155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rgbClr val="025F64"/>
                </a:solidFill>
              </a:rPr>
              <a:t>24 баночки йогурта нужно разложить поровну на 4 полки. Сколько баночек будет на каждой полке?</a:t>
            </a:r>
          </a:p>
          <a:p>
            <a:pPr algn="just"/>
            <a:endParaRPr lang="ru-RU" sz="2400" b="1" dirty="0">
              <a:solidFill>
                <a:srgbClr val="FCA03B"/>
              </a:solidFill>
            </a:endParaRPr>
          </a:p>
          <a:p>
            <a:pPr algn="just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C9D698-13CA-464A-ED1B-CD65EAE870F0}"/>
              </a:ext>
            </a:extLst>
          </p:cNvPr>
          <p:cNvSpPr/>
          <p:nvPr/>
        </p:nvSpPr>
        <p:spPr>
          <a:xfrm>
            <a:off x="1867970" y="5304841"/>
            <a:ext cx="5902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4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DBABA90-D113-9403-F159-7D56AB519EB2}"/>
              </a:ext>
            </a:extLst>
          </p:cNvPr>
          <p:cNvSpPr/>
          <p:nvPr/>
        </p:nvSpPr>
        <p:spPr>
          <a:xfrm>
            <a:off x="1872898" y="5304838"/>
            <a:ext cx="5902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4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404E61A-357C-12DF-4DDD-AB708AB23D19}"/>
              </a:ext>
            </a:extLst>
          </p:cNvPr>
          <p:cNvSpPr/>
          <p:nvPr/>
        </p:nvSpPr>
        <p:spPr>
          <a:xfrm>
            <a:off x="961793" y="5304842"/>
            <a:ext cx="5902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8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EC6BAB7-332F-D730-2EE4-C2AC9254A30A}"/>
              </a:ext>
            </a:extLst>
          </p:cNvPr>
          <p:cNvSpPr/>
          <p:nvPr/>
        </p:nvSpPr>
        <p:spPr>
          <a:xfrm>
            <a:off x="961793" y="5304839"/>
            <a:ext cx="5902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8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762748A-EED5-28C7-A79B-476DFBD6564A}"/>
              </a:ext>
            </a:extLst>
          </p:cNvPr>
          <p:cNvSpPr/>
          <p:nvPr/>
        </p:nvSpPr>
        <p:spPr>
          <a:xfrm>
            <a:off x="2774147" y="5304837"/>
            <a:ext cx="5902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6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0A512A6-C4F0-3D86-EE97-D3E3BD758F9A}"/>
              </a:ext>
            </a:extLst>
          </p:cNvPr>
          <p:cNvSpPr/>
          <p:nvPr/>
        </p:nvSpPr>
        <p:spPr>
          <a:xfrm>
            <a:off x="2769219" y="5304836"/>
            <a:ext cx="5902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</a:rPr>
              <a:t>6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52DA14B-2C30-11F6-499B-8E2F97B1F2AF}"/>
              </a:ext>
            </a:extLst>
          </p:cNvPr>
          <p:cNvSpPr/>
          <p:nvPr/>
        </p:nvSpPr>
        <p:spPr>
          <a:xfrm>
            <a:off x="4501375" y="5888656"/>
            <a:ext cx="256191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D99D9"/>
                </a:solidFill>
                <a:effectLst>
                  <a:glow rad="101600">
                    <a:srgbClr val="39CFD3">
                      <a:alpha val="60000"/>
                    </a:srgbClr>
                  </a:glow>
                </a:effectLst>
              </a:rPr>
              <a:t>24 : 4 = 6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D99D9"/>
                </a:solidFill>
                <a:effectLst>
                  <a:glow rad="101600">
                    <a:srgbClr val="39CFD3">
                      <a:alpha val="60000"/>
                    </a:srgbClr>
                  </a:glow>
                </a:effectLst>
              </a:rPr>
              <a:t> 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06D5364-BE47-0D9B-5480-AD43DB626167}"/>
              </a:ext>
            </a:extLst>
          </p:cNvPr>
          <p:cNvGrpSpPr/>
          <p:nvPr/>
        </p:nvGrpSpPr>
        <p:grpSpPr>
          <a:xfrm>
            <a:off x="4501375" y="1398813"/>
            <a:ext cx="3069124" cy="564456"/>
            <a:chOff x="4501375" y="1398813"/>
            <a:chExt cx="3069124" cy="564456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CB90829-0701-5938-C2D1-E9BA8B68F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1375" y="1398814"/>
              <a:ext cx="536467" cy="560077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0B321BE-69A1-BAE4-AE41-81E8F33F1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0516" y="1398814"/>
              <a:ext cx="536467" cy="560077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2850719-2D3C-2805-171C-46379B1B8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781" y="1398813"/>
              <a:ext cx="536467" cy="560077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70B35BF4-9687-3A05-C4E7-697FFB2BF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046" y="1403192"/>
              <a:ext cx="536467" cy="560077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D2455CCE-A360-C2BB-3E2E-9BADE53DD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4767" y="1403191"/>
              <a:ext cx="536467" cy="560077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4ACEBE5-E096-6E5C-F911-1064731A6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032" y="1403191"/>
              <a:ext cx="536467" cy="560077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1BEE758C-9672-23EE-88E6-2CDE65749F8A}"/>
              </a:ext>
            </a:extLst>
          </p:cNvPr>
          <p:cNvGrpSpPr/>
          <p:nvPr/>
        </p:nvGrpSpPr>
        <p:grpSpPr>
          <a:xfrm>
            <a:off x="4501375" y="2243737"/>
            <a:ext cx="3069124" cy="564456"/>
            <a:chOff x="4501375" y="1398813"/>
            <a:chExt cx="3069124" cy="564456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EEABAA6F-7258-E3B8-A88B-70E3B63A5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1375" y="1398814"/>
              <a:ext cx="536467" cy="560077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9659CD7F-439A-2810-B6AC-859287C9A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0516" y="1398814"/>
              <a:ext cx="536467" cy="560077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B66C8858-C4C1-8093-267A-5A3F7F845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781" y="1398813"/>
              <a:ext cx="536467" cy="560077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9E6A43EE-7C5F-5937-27D5-A1791D5E2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046" y="1403192"/>
              <a:ext cx="536467" cy="560077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02BFAAB3-9339-C3C7-7AB0-D9F09633F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4767" y="1403191"/>
              <a:ext cx="536467" cy="560077"/>
            </a:xfrm>
            <a:prstGeom prst="rect">
              <a:avLst/>
            </a:prstGeom>
          </p:spPr>
        </p:pic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BA1A3F71-24CF-629F-159A-696DDA98C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032" y="1403191"/>
              <a:ext cx="536467" cy="560077"/>
            </a:xfrm>
            <a:prstGeom prst="rect">
              <a:avLst/>
            </a:prstGeom>
          </p:spPr>
        </p:pic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D78F6FD0-9764-9E49-BB2E-62096F5303AB}"/>
              </a:ext>
            </a:extLst>
          </p:cNvPr>
          <p:cNvGrpSpPr/>
          <p:nvPr/>
        </p:nvGrpSpPr>
        <p:grpSpPr>
          <a:xfrm>
            <a:off x="4501375" y="3223460"/>
            <a:ext cx="3069124" cy="564456"/>
            <a:chOff x="4501375" y="1398813"/>
            <a:chExt cx="3069124" cy="564456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8A2CF967-0485-B42C-D614-A63A30491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1375" y="1398814"/>
              <a:ext cx="536467" cy="560077"/>
            </a:xfrm>
            <a:prstGeom prst="rect">
              <a:avLst/>
            </a:prstGeom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6022C1D5-2F5E-7CEE-88D2-5DCAC42BE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0516" y="1398814"/>
              <a:ext cx="536467" cy="560077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39158F69-D34C-6659-08E1-169D19DDA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781" y="1398813"/>
              <a:ext cx="536467" cy="560077"/>
            </a:xfrm>
            <a:prstGeom prst="rect">
              <a:avLst/>
            </a:prstGeom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51ED0521-DACD-2D6A-B7BE-93B6DCAC1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046" y="1403192"/>
              <a:ext cx="536467" cy="560077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CE1B9488-C3DE-A2C3-021F-A29E0BCFB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4767" y="1403191"/>
              <a:ext cx="536467" cy="560077"/>
            </a:xfrm>
            <a:prstGeom prst="rect">
              <a:avLst/>
            </a:prstGeom>
          </p:spPr>
        </p:pic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C215435F-B6EB-56FD-D710-84CC97FA3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032" y="1403191"/>
              <a:ext cx="536467" cy="560077"/>
            </a:xfrm>
            <a:prstGeom prst="rect">
              <a:avLst/>
            </a:prstGeom>
          </p:spPr>
        </p:pic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393F74F3-F43E-AC14-CBCD-69236C150B04}"/>
              </a:ext>
            </a:extLst>
          </p:cNvPr>
          <p:cNvGrpSpPr/>
          <p:nvPr/>
        </p:nvGrpSpPr>
        <p:grpSpPr>
          <a:xfrm>
            <a:off x="4326166" y="4198804"/>
            <a:ext cx="3069124" cy="564456"/>
            <a:chOff x="4501375" y="1398813"/>
            <a:chExt cx="3069124" cy="564456"/>
          </a:xfrm>
        </p:grpSpPr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2DDFF6D1-2E1C-2ED2-4958-4EA05CD9F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1375" y="1398814"/>
              <a:ext cx="536467" cy="560077"/>
            </a:xfrm>
            <a:prstGeom prst="rect">
              <a:avLst/>
            </a:prstGeom>
          </p:spPr>
        </p:pic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6BEC8425-91B2-DA5B-8F37-EBE27C92F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0516" y="1398814"/>
              <a:ext cx="536467" cy="560077"/>
            </a:xfrm>
            <a:prstGeom prst="rect">
              <a:avLst/>
            </a:prstGeom>
          </p:spPr>
        </p:pic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A0BBF22D-01CB-E975-011B-59874410B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781" y="1398813"/>
              <a:ext cx="536467" cy="560077"/>
            </a:xfrm>
            <a:prstGeom prst="rect">
              <a:avLst/>
            </a:prstGeom>
          </p:spPr>
        </p:pic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56AD1365-0D0C-2BAE-7F9A-89F2A29EA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046" y="1403192"/>
              <a:ext cx="536467" cy="560077"/>
            </a:xfrm>
            <a:prstGeom prst="rect">
              <a:avLst/>
            </a:prstGeom>
          </p:spPr>
        </p:pic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03592600-44CF-D916-BE98-D387A0253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4767" y="1403191"/>
              <a:ext cx="536467" cy="560077"/>
            </a:xfrm>
            <a:prstGeom prst="rect">
              <a:avLst/>
            </a:prstGeom>
          </p:spPr>
        </p:pic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D07D57FC-843E-1D72-CE69-B682A7B35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032" y="1403191"/>
              <a:ext cx="536467" cy="560077"/>
            </a:xfrm>
            <a:prstGeom prst="rect">
              <a:avLst/>
            </a:prstGeom>
          </p:spPr>
        </p:pic>
      </p:grpSp>
      <p:sp>
        <p:nvSpPr>
          <p:cNvPr id="49" name="Прямоугольник: скругленные углы 48">
            <a:hlinkClick r:id="rId5" action="ppaction://hlinksldjump"/>
            <a:extLst>
              <a:ext uri="{FF2B5EF4-FFF2-40B4-BE49-F238E27FC236}">
                <a16:creationId xmlns:a16="http://schemas.microsoft.com/office/drawing/2014/main" id="{9333E2C0-DA02-114A-974C-181E52EC5876}"/>
              </a:ext>
            </a:extLst>
          </p:cNvPr>
          <p:cNvSpPr/>
          <p:nvPr/>
        </p:nvSpPr>
        <p:spPr>
          <a:xfrm>
            <a:off x="10794670" y="6400800"/>
            <a:ext cx="1397330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CA03B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184973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22EE5E-A68D-D1F3-3CF6-90A147BF1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5A8DFC5-D8AF-070F-D900-A78A637B6B29}"/>
              </a:ext>
            </a:extLst>
          </p:cNvPr>
          <p:cNvSpPr/>
          <p:nvPr/>
        </p:nvSpPr>
        <p:spPr>
          <a:xfrm>
            <a:off x="0" y="1"/>
            <a:ext cx="6252882" cy="403412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</a:rPr>
              <a:t>Верни каждому товару правильный ценник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B81757D-BAA4-E5F0-2D70-C70A5E298A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9" b="20295"/>
          <a:stretch>
            <a:fillRect/>
          </a:stretch>
        </p:blipFill>
        <p:spPr>
          <a:xfrm>
            <a:off x="4442012" y="5876365"/>
            <a:ext cx="1326777" cy="53678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8316B0-336A-EAD2-9AE6-67441355F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8" b="9192"/>
          <a:stretch>
            <a:fillRect/>
          </a:stretch>
        </p:blipFill>
        <p:spPr>
          <a:xfrm>
            <a:off x="7611038" y="5621972"/>
            <a:ext cx="1434037" cy="592449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B92522F-F026-C285-3268-2D99801B89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047" y="5979616"/>
            <a:ext cx="1353511" cy="676756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A14ECD7-B3BA-44F0-16A3-C628BB19FE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775" y="6074768"/>
            <a:ext cx="1353511" cy="676756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17" name="Прямоугольник: скругленные углы 16">
            <a:hlinkClick r:id="rId8" action="ppaction://hlinksldjump"/>
            <a:extLst>
              <a:ext uri="{FF2B5EF4-FFF2-40B4-BE49-F238E27FC236}">
                <a16:creationId xmlns:a16="http://schemas.microsoft.com/office/drawing/2014/main" id="{8D7D8788-F230-D326-C843-16D3A7AE5D59}"/>
              </a:ext>
            </a:extLst>
          </p:cNvPr>
          <p:cNvSpPr/>
          <p:nvPr/>
        </p:nvSpPr>
        <p:spPr>
          <a:xfrm>
            <a:off x="10794670" y="6400800"/>
            <a:ext cx="1397330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CA03B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43026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0.14154 -0.2196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70" y="-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96296E-6 L -0.40846 -0.1932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30" y="-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-0.14505 -0.2467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53" y="-1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81481E-6 L 0.39518 -0.258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53" y="-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0EDCF6-8826-2DA3-9920-6ED52D9DA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3EB6CEC-45C7-D62A-4135-9FF3852167E4}"/>
              </a:ext>
            </a:extLst>
          </p:cNvPr>
          <p:cNvSpPr/>
          <p:nvPr/>
        </p:nvSpPr>
        <p:spPr>
          <a:xfrm>
            <a:off x="1" y="0"/>
            <a:ext cx="2433918" cy="581891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</a:rPr>
              <a:t>СОБЕРИ ЗАКАЗ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6E2ADD7-FF4C-901B-8B08-A4D89C77821E}"/>
              </a:ext>
            </a:extLst>
          </p:cNvPr>
          <p:cNvSpPr/>
          <p:nvPr/>
        </p:nvSpPr>
        <p:spPr>
          <a:xfrm>
            <a:off x="302107" y="3509683"/>
            <a:ext cx="4044682" cy="2875155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2400" b="1" dirty="0">
              <a:solidFill>
                <a:srgbClr val="FCA03B"/>
              </a:solidFill>
            </a:endParaRPr>
          </a:p>
          <a:p>
            <a:pPr algn="just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DF775E-27C2-7A2B-E432-9A8C7C2389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697" y="3903668"/>
            <a:ext cx="1388174" cy="1428606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5818F00-2F13-54C5-2296-72CAD0B37139}"/>
              </a:ext>
            </a:extLst>
          </p:cNvPr>
          <p:cNvSpPr/>
          <p:nvPr/>
        </p:nvSpPr>
        <p:spPr>
          <a:xfrm>
            <a:off x="874672" y="5461508"/>
            <a:ext cx="21771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39CFD3"/>
                </a:solidFill>
                <a:effectLst/>
              </a:rPr>
              <a:t>4 х 3 =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4519865-5310-0111-6761-84C4BE9BA056}"/>
              </a:ext>
            </a:extLst>
          </p:cNvPr>
          <p:cNvSpPr/>
          <p:nvPr/>
        </p:nvSpPr>
        <p:spPr>
          <a:xfrm>
            <a:off x="2771274" y="546150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39CFD3"/>
                </a:solidFill>
                <a:effectLst/>
              </a:rPr>
              <a:t>12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412F83C-18C7-12E5-B8C5-A0F34455F8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7" r="13979"/>
          <a:stretch>
            <a:fillRect/>
          </a:stretch>
        </p:blipFill>
        <p:spPr>
          <a:xfrm>
            <a:off x="1813484" y="3712170"/>
            <a:ext cx="1088600" cy="1749338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588F74D-DF65-6559-0E40-26ADF18652BA}"/>
              </a:ext>
            </a:extLst>
          </p:cNvPr>
          <p:cNvSpPr/>
          <p:nvPr/>
        </p:nvSpPr>
        <p:spPr>
          <a:xfrm>
            <a:off x="874671" y="5461508"/>
            <a:ext cx="21771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39CFD3"/>
                </a:solidFill>
              </a:rPr>
              <a:t>5</a:t>
            </a:r>
            <a:r>
              <a:rPr lang="ru-RU" sz="5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39CFD3"/>
                </a:solidFill>
                <a:effectLst/>
              </a:rPr>
              <a:t> х 4 =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BA3295A-3548-D277-A31E-5D6995A66637}"/>
              </a:ext>
            </a:extLst>
          </p:cNvPr>
          <p:cNvSpPr/>
          <p:nvPr/>
        </p:nvSpPr>
        <p:spPr>
          <a:xfrm>
            <a:off x="2771274" y="546150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39CFD3"/>
                </a:solidFill>
                <a:effectLst/>
              </a:rPr>
              <a:t>20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4E28BD6-F9C6-A1FA-2BFE-55410B8584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896" y="4018661"/>
            <a:ext cx="1779104" cy="1313613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D5BEE84-1372-1886-28EE-7CC3F07D8247}"/>
              </a:ext>
            </a:extLst>
          </p:cNvPr>
          <p:cNvSpPr/>
          <p:nvPr/>
        </p:nvSpPr>
        <p:spPr>
          <a:xfrm>
            <a:off x="874671" y="5461508"/>
            <a:ext cx="21771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39CFD3"/>
                </a:solidFill>
              </a:rPr>
              <a:t>6</a:t>
            </a:r>
            <a:r>
              <a:rPr lang="ru-RU" sz="5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39CFD3"/>
                </a:solidFill>
                <a:effectLst/>
              </a:rPr>
              <a:t> х 2 = 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3B8DB1E-E480-2D55-D496-2BAA4E30A2EB}"/>
              </a:ext>
            </a:extLst>
          </p:cNvPr>
          <p:cNvSpPr/>
          <p:nvPr/>
        </p:nvSpPr>
        <p:spPr>
          <a:xfrm>
            <a:off x="2803061" y="546150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39CFD3"/>
                </a:solidFill>
              </a:rPr>
              <a:t>12</a:t>
            </a:r>
            <a:endParaRPr lang="ru-RU" sz="5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rgbClr val="39CFD3"/>
              </a:solidFill>
              <a:effectLst/>
            </a:endParaRPr>
          </a:p>
        </p:txBody>
      </p:sp>
      <p:sp>
        <p:nvSpPr>
          <p:cNvPr id="26" name="Прямоугольник: скругленные углы 25">
            <a:hlinkClick r:id="rId7" action="ppaction://hlinksldjump"/>
            <a:extLst>
              <a:ext uri="{FF2B5EF4-FFF2-40B4-BE49-F238E27FC236}">
                <a16:creationId xmlns:a16="http://schemas.microsoft.com/office/drawing/2014/main" id="{E5A29B0F-8A93-34BC-5360-E66682FD8069}"/>
              </a:ext>
            </a:extLst>
          </p:cNvPr>
          <p:cNvSpPr/>
          <p:nvPr/>
        </p:nvSpPr>
        <p:spPr>
          <a:xfrm>
            <a:off x="10794670" y="6400800"/>
            <a:ext cx="1397330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CA03B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5099246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54167E-6 3.33333E-6 L -3.54167E-6 0.00023 C 0.01003 -0.03102 0.01823 -0.06551 0.03047 -0.09283 C 0.04922 -0.13519 0.05821 -0.16366 0.08412 -0.18797 C 0.09571 -0.19885 0.10821 -0.2051 0.12084 -0.2088 C 0.13373 -0.2125 0.14714 -0.20926 0.16029 -0.20973 C 0.18008 -0.20579 0.20443 -0.20232 0.22435 -0.19375 C 0.23946 -0.18727 0.25248 -0.17686 0.26667 -0.16389 C 0.2737 -0.15718 0.28086 -0.15023 0.28776 -0.14283 C 0.29401 -0.13611 0.31563 -0.11158 0.32162 -0.1007 C 0.32552 -0.09375 0.32865 -0.08496 0.33151 -0.0757 C 0.33386 -0.06852 0.33542 -0.05996 0.33711 -0.05186 C 0.33933 -0.04213 0.34232 -0.02477 0.34375 -0.01389 C 0.3444 -0.00973 0.34467 -0.00533 0.34519 -0.00093 C 0.34532 0.00301 0.34532 0.00694 0.34558 0.01111 C 0.34597 0.01504 0.34662 0.01898 0.34701 0.02314 C 0.3474 0.02592 0.34779 0.02893 0.34792 0.03194 C 0.34818 0.03402 0.34831 0.03611 0.34844 0.03796 C 0.3487 0.04004 0.34935 0.04398 0.34935 0.04444 L 0.34935 0.04398 L 0.35235 0.04189 L 0.35235 0.03611 " pathEditMode="relative" rAng="0" ptsTypes="AAAAAAAAAAAAAAAAAAAA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17" y="-831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0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299 0.01644 L 0.00299 0.01644 C 0.01172 -0.01204 0.02031 -0.04282 0.03268 -0.0669 C 0.04167 -0.08426 0.05169 -0.10069 0.06302 -0.11296 C 0.0888 -0.14097 0.12565 -0.1588 0.15508 -0.16597 C 0.16953 -0.16944 0.18411 -0.16782 0.1987 -0.16875 C 0.22904 -0.1669 0.2595 -0.16782 0.28971 -0.16296 C 0.31341 -0.15926 0.3526 -0.13819 0.37409 -0.12083 C 0.38984 -0.1081 0.40534 -0.09167 0.41536 -0.06597 C 0.41875 -0.05741 0.42057 -0.04769 0.42318 -0.03843 C 0.425 -0.025 0.42786 -0.00833 0.42812 0.00579 C 0.42904 0.05671 0.42865 0.03102 0.42643 0.05579 C 0.42487 0.07315 0.42708 0.05625 0.42474 0.07245 C 0.42422 0.08611 0.42422 0.08079 0.42422 0.08819 L 0.42422 0.08819 " pathEditMode="relative" ptsTypes="AAAAAAAAAAAAAAA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68 0.00648 L 0.01068 0.00648 C 0.01133 -0.0037 0.01107 -0.01412 0.01277 -0.02384 C 0.0155 -0.03842 0.01902 -0.05254 0.02383 -0.06504 C 0.04506 -0.12129 0.06055 -0.14861 0.10053 -0.16713 C 0.12006 -0.17615 0.14089 -0.17176 0.1612 -0.17384 C 0.20391 -0.16551 0.21732 -0.16852 0.25547 -0.14259 C 0.26381 -0.1368 0.27123 -0.12754 0.27917 -0.12014 C 0.28243 -0.11319 0.28672 -0.1074 0.28907 -0.09953 C 0.30586 -0.04421 0.29805 -0.06111 0.3056 -0.01898 C 0.31029 0.00648 0.31902 0.04028 0.32709 0.06042 C 0.32982 0.06736 0.3323 0.07454 0.33542 0.08102 C 0.34089 0.09283 0.35469 0.11273 0.36016 0.11922 L 0.37292 0.13403 C 0.37409 0.1382 0.37501 0.14213 0.3767 0.1456 C 0.38126 0.1551 0.38112 0.14977 0.38112 0.15463 L 0.38178 0.15463 " pathEditMode="relative" ptsTypes="AAAAAAAAAAAAAAAAA">
                                      <p:cBhvr>
                                        <p:cTn id="6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6" grpId="0"/>
      <p:bldP spid="16" grpId="1"/>
      <p:bldP spid="17" grpId="0"/>
      <p:bldP spid="17" grpId="1"/>
      <p:bldP spid="24" grpId="0"/>
      <p:bldP spid="24" grpId="1"/>
      <p:bldP spid="25" grpId="0"/>
      <p:bldP spid="25" grpId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162995-7325-180E-C1E8-963F73BB3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583C78F-61AD-3DC6-C28E-9AD5E1073A0E}"/>
              </a:ext>
            </a:extLst>
          </p:cNvPr>
          <p:cNvSpPr/>
          <p:nvPr/>
        </p:nvSpPr>
        <p:spPr>
          <a:xfrm>
            <a:off x="0" y="1"/>
            <a:ext cx="3408217" cy="730332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</a:rPr>
              <a:t>Макс закончил проверять остатки</a:t>
            </a:r>
          </a:p>
        </p:txBody>
      </p:sp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3B6F13F4-9B67-27AE-CB36-AAD0391B257D}"/>
              </a:ext>
            </a:extLst>
          </p:cNvPr>
          <p:cNvSpPr/>
          <p:nvPr/>
        </p:nvSpPr>
        <p:spPr>
          <a:xfrm>
            <a:off x="4518562" y="3912921"/>
            <a:ext cx="5076701" cy="1045028"/>
          </a:xfrm>
          <a:prstGeom prst="wedgeRoundRectCallout">
            <a:avLst>
              <a:gd name="adj1" fmla="val -59781"/>
              <a:gd name="adj2" fmla="val -127157"/>
              <a:gd name="adj3" fmla="val 16667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25F64"/>
                </a:solidFill>
              </a:rPr>
              <a:t>Компьютер показывает ошибку. Где же она?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CC0634D-EE3A-9873-4CFE-5B64793C9493}"/>
              </a:ext>
            </a:extLst>
          </p:cNvPr>
          <p:cNvGrpSpPr/>
          <p:nvPr/>
        </p:nvGrpSpPr>
        <p:grpSpPr>
          <a:xfrm>
            <a:off x="7056912" y="857483"/>
            <a:ext cx="488818" cy="300362"/>
            <a:chOff x="9985218" y="5245415"/>
            <a:chExt cx="996122" cy="625212"/>
          </a:xfrm>
          <a:effectLst>
            <a:glow rad="1016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6" name="Диагональная полоса 5">
              <a:extLst>
                <a:ext uri="{FF2B5EF4-FFF2-40B4-BE49-F238E27FC236}">
                  <a16:creationId xmlns:a16="http://schemas.microsoft.com/office/drawing/2014/main" id="{DEFCB5AA-E801-90BA-972B-DAAF1FEA6661}"/>
                </a:ext>
              </a:extLst>
            </p:cNvPr>
            <p:cNvSpPr/>
            <p:nvPr/>
          </p:nvSpPr>
          <p:spPr>
            <a:xfrm rot="203447">
              <a:off x="10344769" y="5253939"/>
              <a:ext cx="636571" cy="608166"/>
            </a:xfrm>
            <a:prstGeom prst="diagStripe">
              <a:avLst>
                <a:gd name="adj" fmla="val 63381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7" name="Диагональная полоса 6">
              <a:extLst>
                <a:ext uri="{FF2B5EF4-FFF2-40B4-BE49-F238E27FC236}">
                  <a16:creationId xmlns:a16="http://schemas.microsoft.com/office/drawing/2014/main" id="{FDFF9443-E6CF-6C52-4691-CFFD9AB2F25D}"/>
                </a:ext>
              </a:extLst>
            </p:cNvPr>
            <p:cNvSpPr/>
            <p:nvPr/>
          </p:nvSpPr>
          <p:spPr>
            <a:xfrm rot="16393363" flipH="1" flipV="1">
              <a:off x="9855201" y="5375432"/>
              <a:ext cx="625212" cy="365177"/>
            </a:xfrm>
            <a:prstGeom prst="diagStripe">
              <a:avLst>
                <a:gd name="adj" fmla="val 54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86E8E32-CD94-482E-2370-D281E775317E}"/>
              </a:ext>
            </a:extLst>
          </p:cNvPr>
          <p:cNvGrpSpPr/>
          <p:nvPr/>
        </p:nvGrpSpPr>
        <p:grpSpPr>
          <a:xfrm>
            <a:off x="7056912" y="1389894"/>
            <a:ext cx="488818" cy="300362"/>
            <a:chOff x="9985218" y="5245415"/>
            <a:chExt cx="996122" cy="625212"/>
          </a:xfrm>
          <a:effectLst>
            <a:glow rad="1016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9" name="Диагональная полоса 8">
              <a:extLst>
                <a:ext uri="{FF2B5EF4-FFF2-40B4-BE49-F238E27FC236}">
                  <a16:creationId xmlns:a16="http://schemas.microsoft.com/office/drawing/2014/main" id="{7B72F8BF-49F4-D8AC-DCFD-FCCEBC0825ED}"/>
                </a:ext>
              </a:extLst>
            </p:cNvPr>
            <p:cNvSpPr/>
            <p:nvPr/>
          </p:nvSpPr>
          <p:spPr>
            <a:xfrm rot="203447">
              <a:off x="10344769" y="5253939"/>
              <a:ext cx="636571" cy="608166"/>
            </a:xfrm>
            <a:prstGeom prst="diagStripe">
              <a:avLst>
                <a:gd name="adj" fmla="val 63381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" name="Диагональная полоса 9">
              <a:extLst>
                <a:ext uri="{FF2B5EF4-FFF2-40B4-BE49-F238E27FC236}">
                  <a16:creationId xmlns:a16="http://schemas.microsoft.com/office/drawing/2014/main" id="{1E9DBF09-2065-9912-5ED7-E686AE12F0AE}"/>
                </a:ext>
              </a:extLst>
            </p:cNvPr>
            <p:cNvSpPr/>
            <p:nvPr/>
          </p:nvSpPr>
          <p:spPr>
            <a:xfrm rot="16393363" flipH="1" flipV="1">
              <a:off x="9855201" y="5375432"/>
              <a:ext cx="625212" cy="365177"/>
            </a:xfrm>
            <a:prstGeom prst="diagStripe">
              <a:avLst>
                <a:gd name="adj" fmla="val 54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1" name="Знак умножения 10">
            <a:extLst>
              <a:ext uri="{FF2B5EF4-FFF2-40B4-BE49-F238E27FC236}">
                <a16:creationId xmlns:a16="http://schemas.microsoft.com/office/drawing/2014/main" id="{030EC9C6-ADB8-7F5A-D2E9-DD2EBD685BFF}"/>
              </a:ext>
            </a:extLst>
          </p:cNvPr>
          <p:cNvSpPr/>
          <p:nvPr/>
        </p:nvSpPr>
        <p:spPr>
          <a:xfrm rot="402040">
            <a:off x="7084252" y="1862392"/>
            <a:ext cx="406442" cy="492419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50EB8EFF-1947-2A18-9FF1-E412A1D58BF5}"/>
              </a:ext>
            </a:extLst>
          </p:cNvPr>
          <p:cNvGrpSpPr/>
          <p:nvPr/>
        </p:nvGrpSpPr>
        <p:grpSpPr>
          <a:xfrm>
            <a:off x="7066670" y="2494900"/>
            <a:ext cx="488818" cy="300362"/>
            <a:chOff x="9985218" y="5245415"/>
            <a:chExt cx="996122" cy="625212"/>
          </a:xfrm>
          <a:effectLst>
            <a:glow rad="1016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13" name="Диагональная полоса 12">
              <a:extLst>
                <a:ext uri="{FF2B5EF4-FFF2-40B4-BE49-F238E27FC236}">
                  <a16:creationId xmlns:a16="http://schemas.microsoft.com/office/drawing/2014/main" id="{19814A6E-481E-4A68-F02B-1EDC9C919014}"/>
                </a:ext>
              </a:extLst>
            </p:cNvPr>
            <p:cNvSpPr/>
            <p:nvPr/>
          </p:nvSpPr>
          <p:spPr>
            <a:xfrm rot="203447">
              <a:off x="10344769" y="5253939"/>
              <a:ext cx="636571" cy="608166"/>
            </a:xfrm>
            <a:prstGeom prst="diagStripe">
              <a:avLst>
                <a:gd name="adj" fmla="val 63381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Диагональная полоса 13">
              <a:extLst>
                <a:ext uri="{FF2B5EF4-FFF2-40B4-BE49-F238E27FC236}">
                  <a16:creationId xmlns:a16="http://schemas.microsoft.com/office/drawing/2014/main" id="{6CCEAFDB-C6FE-D7FE-DB45-B736921FA536}"/>
                </a:ext>
              </a:extLst>
            </p:cNvPr>
            <p:cNvSpPr/>
            <p:nvPr/>
          </p:nvSpPr>
          <p:spPr>
            <a:xfrm rot="16393363" flipH="1" flipV="1">
              <a:off x="9855201" y="5375432"/>
              <a:ext cx="625212" cy="365177"/>
            </a:xfrm>
            <a:prstGeom prst="diagStripe">
              <a:avLst>
                <a:gd name="adj" fmla="val 54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5" name="Прямоугольник: скругленные углы 14">
            <a:hlinkClick r:id="rId4" action="ppaction://hlinksldjump"/>
            <a:extLst>
              <a:ext uri="{FF2B5EF4-FFF2-40B4-BE49-F238E27FC236}">
                <a16:creationId xmlns:a16="http://schemas.microsoft.com/office/drawing/2014/main" id="{02E75A79-F4EE-E33C-BD40-428D052CC75F}"/>
              </a:ext>
            </a:extLst>
          </p:cNvPr>
          <p:cNvSpPr/>
          <p:nvPr/>
        </p:nvSpPr>
        <p:spPr>
          <a:xfrm>
            <a:off x="10794670" y="6400800"/>
            <a:ext cx="1397330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CA03B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7573087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8B9965-E97D-02D2-9F74-538EB740A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6788AEE-A1F8-8139-DD5A-F66FF4B4BFD3}"/>
              </a:ext>
            </a:extLst>
          </p:cNvPr>
          <p:cNvSpPr/>
          <p:nvPr/>
        </p:nvSpPr>
        <p:spPr>
          <a:xfrm>
            <a:off x="1" y="1"/>
            <a:ext cx="2857500" cy="730332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</a:rPr>
              <a:t>Покупатель у кассы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84E7CF-8490-EE3E-9797-2E3AC5298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9" t="15097" r="8214" b="15001"/>
          <a:stretch>
            <a:fillRect/>
          </a:stretch>
        </p:blipFill>
        <p:spPr>
          <a:xfrm>
            <a:off x="8267700" y="447972"/>
            <a:ext cx="1006959" cy="584184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2110944-1BD0-E1B1-6D25-D5CDBA510A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59" y="365167"/>
            <a:ext cx="1257300" cy="634705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94CFCC9-C579-C38E-9C6F-6E3824C9FF68}"/>
              </a:ext>
            </a:extLst>
          </p:cNvPr>
          <p:cNvSpPr txBox="1"/>
          <p:nvPr/>
        </p:nvSpPr>
        <p:spPr>
          <a:xfrm>
            <a:off x="8096810" y="1365039"/>
            <a:ext cx="38441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FCA03B"/>
                </a:solidFill>
              </a:rPr>
              <a:t>Покупатель взял 4 шоколадки по 8 рублей. Сколько стоит покупка?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8BE3748-7FAA-0D7E-C438-0E5AE06BAC53}"/>
              </a:ext>
            </a:extLst>
          </p:cNvPr>
          <p:cNvSpPr/>
          <p:nvPr/>
        </p:nvSpPr>
        <p:spPr>
          <a:xfrm>
            <a:off x="8189105" y="2393642"/>
            <a:ext cx="10855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8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+ 4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FE2570-CAC9-B6AF-13FC-1B56DCE75A0D}"/>
              </a:ext>
            </a:extLst>
          </p:cNvPr>
          <p:cNvSpPr/>
          <p:nvPr/>
        </p:nvSpPr>
        <p:spPr>
          <a:xfrm>
            <a:off x="8189105" y="2400872"/>
            <a:ext cx="10855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8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+ 4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6F4280A-9BEC-619C-1CEF-65150072D6FA}"/>
              </a:ext>
            </a:extLst>
          </p:cNvPr>
          <p:cNvSpPr/>
          <p:nvPr/>
        </p:nvSpPr>
        <p:spPr>
          <a:xfrm>
            <a:off x="9521807" y="2393642"/>
            <a:ext cx="9941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8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</a:t>
            </a:r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: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4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ED76135-3D8F-16C3-0AF9-19E9AE89B5FD}"/>
              </a:ext>
            </a:extLst>
          </p:cNvPr>
          <p:cNvSpPr/>
          <p:nvPr/>
        </p:nvSpPr>
        <p:spPr>
          <a:xfrm>
            <a:off x="9521807" y="2400872"/>
            <a:ext cx="9941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8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: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4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0600555-F32B-35CA-5BB7-6A69805DA658}"/>
              </a:ext>
            </a:extLst>
          </p:cNvPr>
          <p:cNvSpPr/>
          <p:nvPr/>
        </p:nvSpPr>
        <p:spPr>
          <a:xfrm>
            <a:off x="10725468" y="2394703"/>
            <a:ext cx="10695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8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</a:t>
            </a:r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х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4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C5F319E-3555-D58D-DB43-A5F277A1FCB8}"/>
              </a:ext>
            </a:extLst>
          </p:cNvPr>
          <p:cNvSpPr/>
          <p:nvPr/>
        </p:nvSpPr>
        <p:spPr>
          <a:xfrm>
            <a:off x="10725468" y="2393642"/>
            <a:ext cx="10695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</a:rPr>
              <a:t>8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 </a:t>
            </a:r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</a:rPr>
              <a:t>х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 4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AC056E3-168F-F6BD-3779-647D241BEE25}"/>
              </a:ext>
            </a:extLst>
          </p:cNvPr>
          <p:cNvSpPr/>
          <p:nvPr/>
        </p:nvSpPr>
        <p:spPr>
          <a:xfrm>
            <a:off x="8431158" y="2978417"/>
            <a:ext cx="6014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24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2FBA86F-01EA-4410-00F2-3F36AAE87614}"/>
              </a:ext>
            </a:extLst>
          </p:cNvPr>
          <p:cNvSpPr/>
          <p:nvPr/>
        </p:nvSpPr>
        <p:spPr>
          <a:xfrm>
            <a:off x="8431157" y="2971187"/>
            <a:ext cx="6014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24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615F1B5-0297-2668-CE8E-E534BE4D12BB}"/>
              </a:ext>
            </a:extLst>
          </p:cNvPr>
          <p:cNvSpPr/>
          <p:nvPr/>
        </p:nvSpPr>
        <p:spPr>
          <a:xfrm>
            <a:off x="9710131" y="2978416"/>
            <a:ext cx="6014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32</a:t>
            </a:r>
            <a:endParaRPr lang="ru-RU" sz="3200" b="1" cap="none" spc="0" dirty="0">
              <a:ln w="19050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E837AB4-5F4D-985C-FF65-D1697F1059EC}"/>
              </a:ext>
            </a:extLst>
          </p:cNvPr>
          <p:cNvSpPr/>
          <p:nvPr/>
        </p:nvSpPr>
        <p:spPr>
          <a:xfrm>
            <a:off x="9710130" y="2971187"/>
            <a:ext cx="6014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32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CB2EA63-2C14-6BA1-5C21-2899912FA245}"/>
              </a:ext>
            </a:extLst>
          </p:cNvPr>
          <p:cNvSpPr/>
          <p:nvPr/>
        </p:nvSpPr>
        <p:spPr>
          <a:xfrm>
            <a:off x="10914036" y="2985647"/>
            <a:ext cx="6014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36</a:t>
            </a:r>
            <a:endParaRPr lang="ru-RU" sz="3200" b="1" cap="none" spc="0" dirty="0">
              <a:ln w="19050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5098AFC-FFBC-A937-73B6-427925E406BE}"/>
              </a:ext>
            </a:extLst>
          </p:cNvPr>
          <p:cNvSpPr/>
          <p:nvPr/>
        </p:nvSpPr>
        <p:spPr>
          <a:xfrm>
            <a:off x="10914036" y="2985647"/>
            <a:ext cx="6014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36</a:t>
            </a:r>
          </a:p>
        </p:txBody>
      </p:sp>
      <p:sp>
        <p:nvSpPr>
          <p:cNvPr id="25" name="Облачко с текстом: прямоугольное со скругленными углами 24">
            <a:extLst>
              <a:ext uri="{FF2B5EF4-FFF2-40B4-BE49-F238E27FC236}">
                <a16:creationId xmlns:a16="http://schemas.microsoft.com/office/drawing/2014/main" id="{9EF4DBE6-AEF8-48E3-8CA1-C2E53FB43CAE}"/>
              </a:ext>
            </a:extLst>
          </p:cNvPr>
          <p:cNvSpPr/>
          <p:nvPr/>
        </p:nvSpPr>
        <p:spPr>
          <a:xfrm>
            <a:off x="1154363" y="3570422"/>
            <a:ext cx="5076701" cy="1478949"/>
          </a:xfrm>
          <a:prstGeom prst="wedgeRoundRectCallout">
            <a:avLst>
              <a:gd name="adj1" fmla="val -45743"/>
              <a:gd name="adj2" fmla="val -159115"/>
              <a:gd name="adj3" fmla="val 16667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</a:rPr>
              <a:t>А ещё мне нужны 4 одинаковые бутылки воды. За них я заплатила 28 рублей. Сколько стоит одна?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7B44AD5-A60A-D51E-1CD5-72332DF89786}"/>
              </a:ext>
            </a:extLst>
          </p:cNvPr>
          <p:cNvSpPr/>
          <p:nvPr/>
        </p:nvSpPr>
        <p:spPr>
          <a:xfrm>
            <a:off x="8572574" y="4547307"/>
            <a:ext cx="127791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28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х 4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668325D-3A27-BEC0-1867-0ED050DD5A7F}"/>
              </a:ext>
            </a:extLst>
          </p:cNvPr>
          <p:cNvSpPr/>
          <p:nvPr/>
        </p:nvSpPr>
        <p:spPr>
          <a:xfrm>
            <a:off x="10319739" y="4547307"/>
            <a:ext cx="12025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28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</a:t>
            </a:r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: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 4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63BAFF6-2703-6A64-AE9B-4562A7AF2443}"/>
              </a:ext>
            </a:extLst>
          </p:cNvPr>
          <p:cNvSpPr/>
          <p:nvPr/>
        </p:nvSpPr>
        <p:spPr>
          <a:xfrm>
            <a:off x="8572574" y="4554536"/>
            <a:ext cx="127791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28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х 4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3C40B9B-04AB-F57D-C413-1C5D01D71F3C}"/>
              </a:ext>
            </a:extLst>
          </p:cNvPr>
          <p:cNvSpPr/>
          <p:nvPr/>
        </p:nvSpPr>
        <p:spPr>
          <a:xfrm>
            <a:off x="10319738" y="4547307"/>
            <a:ext cx="12025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</a:rPr>
              <a:t>28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 </a:t>
            </a:r>
            <a:r>
              <a:rPr lang="ru-RU" sz="32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</a:rPr>
              <a:t>:</a:t>
            </a:r>
            <a:r>
              <a:rPr lang="ru-RU" sz="32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 4 </a:t>
            </a:r>
          </a:p>
        </p:txBody>
      </p:sp>
      <p:sp>
        <p:nvSpPr>
          <p:cNvPr id="30" name="Прямоугольник: скругленные углы 29">
            <a:hlinkClick r:id="rId6" action="ppaction://hlinksldjump"/>
            <a:extLst>
              <a:ext uri="{FF2B5EF4-FFF2-40B4-BE49-F238E27FC236}">
                <a16:creationId xmlns:a16="http://schemas.microsoft.com/office/drawing/2014/main" id="{46825EA4-246D-A7FF-2216-FC6AB07321CE}"/>
              </a:ext>
            </a:extLst>
          </p:cNvPr>
          <p:cNvSpPr/>
          <p:nvPr/>
        </p:nvSpPr>
        <p:spPr>
          <a:xfrm>
            <a:off x="10794670" y="6400800"/>
            <a:ext cx="1397330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FCA03B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25F64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3397467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3" grpId="0"/>
      <p:bldP spid="24" grpId="0"/>
      <p:bldP spid="25" grpId="0" animBg="1"/>
      <p:bldP spid="26" grpId="0"/>
      <p:bldP spid="27" grpId="0"/>
      <p:bldP spid="28" grpId="0"/>
      <p:bldP spid="29" grpId="0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BF33B1-631D-207A-81F6-5283D074E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70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223</Words>
  <Application>Microsoft Office PowerPoint</Application>
  <PresentationFormat>Широкоэкранный</PresentationFormat>
  <Paragraphs>64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Агибалова Ольга</dc:creator>
  <cp:lastModifiedBy>Агибалова Ольга</cp:lastModifiedBy>
  <cp:revision>20</cp:revision>
  <dcterms:created xsi:type="dcterms:W3CDTF">2026-09-21T20:14:32Z</dcterms:created>
  <dcterms:modified xsi:type="dcterms:W3CDTF">2026-09-22T15:09:21Z</dcterms:modified>
</cp:coreProperties>
</file>